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66" r:id="rId4"/>
    <p:sldId id="258" r:id="rId5"/>
    <p:sldId id="260" r:id="rId6"/>
    <p:sldId id="261" r:id="rId7"/>
    <p:sldId id="259" r:id="rId8"/>
    <p:sldId id="267" r:id="rId9"/>
    <p:sldId id="268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6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33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6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3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7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6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0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6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5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449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91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818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98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97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3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9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jwawrzynek@sum.edu.p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43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pic>
        <p:nvPicPr>
          <p:cNvPr id="4" name="Obraz 4" descr="Świecące poświaty na czarnym tle">
            <a:extLst>
              <a:ext uri="{FF2B5EF4-FFF2-40B4-BE49-F238E27FC236}">
                <a16:creationId xmlns:a16="http://schemas.microsoft.com/office/drawing/2014/main" id="{101AF789-AF71-9407-D957-77C266732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" r="-3" b="-3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31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7B582E3-43AA-790B-804B-3BC9114A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3760" y="1944393"/>
            <a:ext cx="5428551" cy="37990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 dirty="0" err="1"/>
              <a:t>Pacjent</a:t>
            </a:r>
            <a:r>
              <a:rPr lang="en-US" sz="4000" dirty="0"/>
              <a:t> </a:t>
            </a:r>
            <a:r>
              <a:rPr lang="en-US" sz="4000" dirty="0" err="1"/>
              <a:t>przewlekle</a:t>
            </a:r>
            <a:r>
              <a:rPr lang="en-US" sz="4000" dirty="0"/>
              <a:t> </a:t>
            </a:r>
            <a:r>
              <a:rPr lang="en-US" sz="4000" dirty="0" err="1"/>
              <a:t>wentylowany</a:t>
            </a:r>
            <a:r>
              <a:rPr lang="en-US" sz="4000" dirty="0"/>
              <a:t> w </a:t>
            </a:r>
            <a:r>
              <a:rPr lang="en-US" sz="4000" dirty="0" err="1"/>
              <a:t>domu</a:t>
            </a:r>
            <a:br>
              <a:rPr lang="pl-PL" sz="4000" dirty="0"/>
            </a:br>
            <a:br>
              <a:rPr lang="en-US" sz="2600" dirty="0"/>
            </a:b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Jacek </a:t>
            </a:r>
            <a:r>
              <a:rPr lang="en-US" sz="2600" dirty="0" err="1"/>
              <a:t>Wawrzynek</a:t>
            </a:r>
            <a:br>
              <a:rPr lang="en-US" sz="2600" dirty="0"/>
            </a:br>
            <a:r>
              <a:rPr lang="en-US" sz="2600" dirty="0"/>
              <a:t>Zakład Ratownictwa Medycznego</a:t>
            </a:r>
            <a:br>
              <a:rPr lang="en-US" sz="2600" dirty="0"/>
            </a:br>
            <a:r>
              <a:rPr lang="en-US" sz="2600" dirty="0"/>
              <a:t>Śląski </a:t>
            </a:r>
            <a:r>
              <a:rPr lang="en-US" sz="2600" dirty="0" err="1"/>
              <a:t>Uniwersytet</a:t>
            </a:r>
            <a:r>
              <a:rPr lang="en-US" sz="2600" dirty="0"/>
              <a:t> </a:t>
            </a:r>
            <a:r>
              <a:rPr lang="en-US" sz="2600" dirty="0" err="1"/>
              <a:t>Medyczny</a:t>
            </a:r>
            <a:endParaRPr lang="en-US" sz="2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77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86CDB5-4B72-958B-18B8-2EC33C255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 jakimi schorzeniami to pacjenci?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5724F7-6DE7-3D70-C834-38A69F7A0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9820355" cy="3829209"/>
          </a:xfrm>
        </p:spPr>
        <p:txBody>
          <a:bodyPr/>
          <a:lstStyle/>
          <a:p>
            <a:r>
              <a:rPr lang="pl-PL" b="0" i="0" u="none" strike="noStrike" dirty="0">
                <a:solidFill>
                  <a:schemeClr val="tx1"/>
                </a:solidFill>
                <a:effectLst/>
              </a:rPr>
              <a:t>W Polsce ponad 7 tys. osób korzysta w domu z wentylacji mechanicznej, czyli jest podłączonych do respiratorów. </a:t>
            </a:r>
          </a:p>
          <a:p>
            <a:r>
              <a:rPr lang="pl-PL" b="0" i="0" u="none" strike="noStrike" dirty="0">
                <a:solidFill>
                  <a:schemeClr val="tx1"/>
                </a:solidFill>
                <a:effectLst/>
              </a:rPr>
              <a:t>To osoby ciężko chore, m. in. na zanik mięśni, stwardnienie rozsiane, zwłóknienie płuc, przewlekłą obturacyjną chorobę płuc (POCHP) czy deformację klatki piersiowej. </a:t>
            </a:r>
          </a:p>
          <a:p>
            <a:r>
              <a:rPr lang="pl-PL" dirty="0">
                <a:solidFill>
                  <a:schemeClr val="tx1"/>
                </a:solidFill>
              </a:rPr>
              <a:t>Jest także grupa pacjentów czasowo wentylowana w tej formie, np. w trakcie rehabilitacji po COVID, czy po długiej </a:t>
            </a:r>
            <a:r>
              <a:rPr lang="pl-PL" dirty="0" err="1">
                <a:solidFill>
                  <a:schemeClr val="tx1"/>
                </a:solidFill>
              </a:rPr>
              <a:t>respiratoroterapii</a:t>
            </a:r>
            <a:r>
              <a:rPr lang="pl-PL" dirty="0">
                <a:solidFill>
                  <a:schemeClr val="tx1"/>
                </a:solidFill>
              </a:rPr>
              <a:t> w OIT.</a:t>
            </a:r>
            <a:endParaRPr lang="pl-PL" b="0" i="0" u="none" strike="noStrike" dirty="0">
              <a:solidFill>
                <a:schemeClr val="tx1"/>
              </a:solidFill>
              <a:effectLst/>
            </a:endParaRPr>
          </a:p>
          <a:p>
            <a:r>
              <a:rPr lang="pl-PL" b="0" i="0" u="none" strike="noStrike" dirty="0">
                <a:solidFill>
                  <a:schemeClr val="tx1"/>
                </a:solidFill>
                <a:effectLst/>
              </a:rPr>
              <a:t>Dzięki rozwojowi technologii, osoby te mogą korzystać z respiratora poza szpitalem. Jeszcze 10 lat temu były przykute do lóżek szpitalnych.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6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6DB139-74EB-B258-51BD-E397F5BF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Organizacja systemu opieki domowej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8539BA00-D7D5-37F5-56B7-F68DD2271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79321"/>
            <a:ext cx="4916139" cy="3416300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F85107B-6D08-ED9D-D682-5DE93E7290D2}"/>
              </a:ext>
            </a:extLst>
          </p:cNvPr>
          <p:cNvSpPr txBox="1"/>
          <p:nvPr/>
        </p:nvSpPr>
        <p:spPr>
          <a:xfrm>
            <a:off x="1154954" y="2679320"/>
            <a:ext cx="4740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Ø"/>
            </a:pPr>
            <a:endParaRPr lang="pl-PL" dirty="0"/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0C0D95ED-70FB-E9CD-527C-5FC05C21A346}"/>
              </a:ext>
            </a:extLst>
          </p:cNvPr>
          <p:cNvSpPr>
            <a:spLocks noGrp="1"/>
          </p:cNvSpPr>
          <p:nvPr/>
        </p:nvSpPr>
        <p:spPr>
          <a:xfrm>
            <a:off x="1317144" y="2679320"/>
            <a:ext cx="457793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chemeClr val="tx1"/>
                </a:solidFill>
              </a:rPr>
              <a:t>We</a:t>
            </a:r>
            <a:r>
              <a:rPr lang="pl-PL" b="0" i="0" u="none" strike="noStrike" dirty="0">
                <a:solidFill>
                  <a:schemeClr val="tx1"/>
                </a:solidFill>
                <a:effectLst/>
              </a:rPr>
              <a:t>ntylacja domowa jest finansowana przez NFZ.</a:t>
            </a:r>
          </a:p>
          <a:p>
            <a:r>
              <a:rPr lang="pl-PL" dirty="0">
                <a:solidFill>
                  <a:schemeClr val="tx1"/>
                </a:solidFill>
              </a:rPr>
              <a:t>Pobyt w ZOL jest współfinansowany przez pacjenta.</a:t>
            </a:r>
          </a:p>
          <a:p>
            <a:r>
              <a:rPr lang="pl-PL" b="0" i="0" u="none" strike="noStrike" dirty="0">
                <a:solidFill>
                  <a:schemeClr val="tx1"/>
                </a:solidFill>
                <a:effectLst/>
              </a:rPr>
              <a:t>W ramach wentylacji opiekę stanowi lekarz (zazwyczaj anestezjolog lub pulmonolog), pielęgniarka oraz fizjoterapeuta.</a:t>
            </a:r>
          </a:p>
          <a:p>
            <a:endParaRPr lang="pl-PL" b="0" i="0" u="none" strike="noStrike" dirty="0">
              <a:solidFill>
                <a:schemeClr val="tx1"/>
              </a:solidFill>
              <a:effectLst/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1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86288D-4030-A85C-1DBB-7D67955B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wygląda codzienność?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AF2F07-D925-2BF1-46DB-53F92D7CB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628368"/>
            <a:ext cx="8761413" cy="3391431"/>
          </a:xfrm>
        </p:spPr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Pacjenci są wentylowani przez kilka, kilkanaście godzin lub praktycznie stale.</a:t>
            </a:r>
          </a:p>
          <a:p>
            <a:r>
              <a:rPr lang="pl-PL" dirty="0">
                <a:solidFill>
                  <a:schemeClr val="tx1"/>
                </a:solidFill>
              </a:rPr>
              <a:t>Pacjenci wentylowani do 8 godzin dziennie otrzymują opiekę lekarza i pielęgniarki raz na kwartał.</a:t>
            </a:r>
          </a:p>
          <a:p>
            <a:r>
              <a:rPr lang="pl-PL" dirty="0">
                <a:solidFill>
                  <a:schemeClr val="tx1"/>
                </a:solidFill>
              </a:rPr>
              <a:t>Pacjenci wentylowani 8-16 godzin dziennie otrzymują opiekę lekarza co dwa tygodnie, pielęgniarki raz na tydzień oraz opiekę rehabilitanta dwa razy w tygodniu.</a:t>
            </a:r>
          </a:p>
          <a:p>
            <a:r>
              <a:rPr lang="pl-PL" dirty="0">
                <a:solidFill>
                  <a:schemeClr val="tx1"/>
                </a:solidFill>
              </a:rPr>
              <a:t>Pacjenci z tracheotomią lub wentylowani stale otrzymują opiekę lekarza raz w tygodniu, pielęgniarkę i fizjoterapeutę dwa razy w tygodniu.</a:t>
            </a:r>
          </a:p>
          <a:p>
            <a:r>
              <a:rPr lang="pl-PL" dirty="0">
                <a:solidFill>
                  <a:schemeClr val="tx1"/>
                </a:solidFill>
              </a:rPr>
              <a:t>Pacjenci wentylowani stale najczęściej przebywają w ZOL.</a:t>
            </a:r>
          </a:p>
          <a:p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6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FA1F2B-4555-4900-2E6F-85257AF1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Nastawy wentylacji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068CF4-0041-FEDB-85F7-5240BC38F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Pacjent może być wentylowany w trybie CPAP. Taki CPAP właściwie nie różni się od CPAP-u możliwego do zrobienia z respiratora z ambulansu. Różnica polega jedynie na stężeniu tlenu.</a:t>
            </a:r>
          </a:p>
          <a:p>
            <a:r>
              <a:rPr lang="pl-PL" dirty="0">
                <a:solidFill>
                  <a:schemeClr val="tx1"/>
                </a:solidFill>
              </a:rPr>
              <a:t>Często stosowanym trybem jest tryb IVAPS. Jest on zbliżony do trybu </a:t>
            </a:r>
            <a:r>
              <a:rPr lang="pl-PL" dirty="0" err="1">
                <a:solidFill>
                  <a:schemeClr val="tx1"/>
                </a:solidFill>
              </a:rPr>
              <a:t>Bi-level</a:t>
            </a:r>
            <a:r>
              <a:rPr lang="pl-PL" dirty="0">
                <a:solidFill>
                  <a:schemeClr val="tx1"/>
                </a:solidFill>
              </a:rPr>
              <a:t> lub SIMV kontrolowanego ciśnieniowo.</a:t>
            </a:r>
          </a:p>
          <a:p>
            <a:r>
              <a:rPr lang="pl-PL" dirty="0">
                <a:solidFill>
                  <a:schemeClr val="tx1"/>
                </a:solidFill>
              </a:rPr>
              <a:t>Pacjent nie zawsze ma suplementację tlenu (z koncentratora).</a:t>
            </a:r>
          </a:p>
          <a:p>
            <a:endParaRPr lang="pl-PL" dirty="0">
              <a:solidFill>
                <a:schemeClr val="tx1"/>
              </a:solidFill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D427689-4980-F9BB-72ED-84B7C59EABE6}"/>
              </a:ext>
            </a:extLst>
          </p:cNvPr>
          <p:cNvSpPr txBox="1"/>
          <p:nvPr/>
        </p:nvSpPr>
        <p:spPr>
          <a:xfrm>
            <a:off x="1154954" y="5131414"/>
            <a:ext cx="9256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Blokada klawiatury, trudność w obsłudze…</a:t>
            </a:r>
          </a:p>
        </p:txBody>
      </p:sp>
    </p:spTree>
    <p:extLst>
      <p:ext uri="{BB962C8B-B14F-4D97-AF65-F5344CB8AC3E}">
        <p14:creationId xmlns:p14="http://schemas.microsoft.com/office/powerpoint/2010/main" val="418412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F590AE-B6F1-A6F2-C181-44FFF532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sprzętem dysponują?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024AAFF1-ABB5-4D64-6185-E8D7AA496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312536"/>
            <a:ext cx="3247728" cy="4330304"/>
          </a:xfr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78730F8D-E72C-6C7A-78E6-2C4E61847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242" y="2312536"/>
            <a:ext cx="3247727" cy="4348421"/>
          </a:xfrm>
          <a:prstGeom prst="rect">
            <a:avLst/>
          </a:prstGeom>
        </p:spPr>
      </p:pic>
      <p:pic>
        <p:nvPicPr>
          <p:cNvPr id="7" name="Obraz 7">
            <a:extLst>
              <a:ext uri="{FF2B5EF4-FFF2-40B4-BE49-F238E27FC236}">
                <a16:creationId xmlns:a16="http://schemas.microsoft.com/office/drawing/2014/main" id="{B8D239BE-8F92-5988-3760-4D9549FB5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256" y="2284118"/>
            <a:ext cx="3247728" cy="434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4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F590AE-B6F1-A6F2-C181-44FFF532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sprzętem dysponują?</a:t>
            </a:r>
          </a:p>
        </p:txBody>
      </p:sp>
      <p:pic>
        <p:nvPicPr>
          <p:cNvPr id="7" name="Obraz 7">
            <a:extLst>
              <a:ext uri="{FF2B5EF4-FFF2-40B4-BE49-F238E27FC236}">
                <a16:creationId xmlns:a16="http://schemas.microsoft.com/office/drawing/2014/main" id="{0B01FB66-C9F6-F2C8-19A5-1671740DE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98189" y="1741584"/>
            <a:ext cx="3866868" cy="5155824"/>
          </a:xfrm>
        </p:spPr>
      </p:pic>
      <p:pic>
        <p:nvPicPr>
          <p:cNvPr id="8" name="Obraz 8">
            <a:extLst>
              <a:ext uri="{FF2B5EF4-FFF2-40B4-BE49-F238E27FC236}">
                <a16:creationId xmlns:a16="http://schemas.microsoft.com/office/drawing/2014/main" id="{215C6233-26ED-0EC7-A28C-03BD18F66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21718" y="1741582"/>
            <a:ext cx="3866867" cy="51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76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F590AE-B6F1-A6F2-C181-44FFF532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sprzętem dysponują?</a:t>
            </a: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4681DBF3-554C-5435-80AA-8F8C462B6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05"/>
          <a:stretch/>
        </p:blipFill>
        <p:spPr>
          <a:xfrm>
            <a:off x="4578217" y="2488432"/>
            <a:ext cx="3030395" cy="3438298"/>
          </a:xfrm>
        </p:spPr>
      </p:pic>
      <p:pic>
        <p:nvPicPr>
          <p:cNvPr id="6" name="Obraz 8">
            <a:extLst>
              <a:ext uri="{FF2B5EF4-FFF2-40B4-BE49-F238E27FC236}">
                <a16:creationId xmlns:a16="http://schemas.microsoft.com/office/drawing/2014/main" id="{E23945DC-1B48-099F-C7FA-6D3975DD2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42" y="2488432"/>
            <a:ext cx="4064001" cy="3048001"/>
          </a:xfrm>
          <a:prstGeom prst="rect">
            <a:avLst/>
          </a:prstGeom>
        </p:spPr>
      </p:pic>
      <p:pic>
        <p:nvPicPr>
          <p:cNvPr id="9" name="Obraz 9">
            <a:extLst>
              <a:ext uri="{FF2B5EF4-FFF2-40B4-BE49-F238E27FC236}">
                <a16:creationId xmlns:a16="http://schemas.microsoft.com/office/drawing/2014/main" id="{2D94B902-C0B2-7DE6-098A-E8160F7EC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358" y="2488433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44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7CE946-970F-AA3B-B52E-EA482EA1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Codzienne wyzwania - wezwania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91E257-2D18-6A8F-A2E9-28A7DB740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Duszność </a:t>
            </a:r>
          </a:p>
          <a:p>
            <a:r>
              <a:rPr lang="pl-PL" dirty="0">
                <a:solidFill>
                  <a:schemeClr val="tx1"/>
                </a:solidFill>
              </a:rPr>
              <a:t>Obturacja</a:t>
            </a:r>
          </a:p>
          <a:p>
            <a:r>
              <a:rPr lang="pl-PL" dirty="0">
                <a:solidFill>
                  <a:schemeClr val="tx1"/>
                </a:solidFill>
              </a:rPr>
              <a:t>Nadmiar wydzieliny</a:t>
            </a:r>
          </a:p>
          <a:p>
            <a:r>
              <a:rPr lang="pl-PL" dirty="0">
                <a:solidFill>
                  <a:schemeClr val="tx1"/>
                </a:solidFill>
              </a:rPr>
              <a:t>Niedrożność rurki</a:t>
            </a:r>
          </a:p>
          <a:p>
            <a:r>
              <a:rPr lang="pl-PL">
                <a:solidFill>
                  <a:schemeClr val="tx1"/>
                </a:solidFill>
              </a:rPr>
              <a:t>Desaturacja</a:t>
            </a:r>
          </a:p>
          <a:p>
            <a:r>
              <a:rPr lang="pl-PL">
                <a:solidFill>
                  <a:schemeClr val="tx1"/>
                </a:solidFill>
              </a:rPr>
              <a:t>Infekcja</a:t>
            </a:r>
            <a:endParaRPr lang="pl-PL" dirty="0">
              <a:solidFill>
                <a:schemeClr val="tx1"/>
              </a:solidFill>
            </a:endParaRPr>
          </a:p>
          <a:p>
            <a:r>
              <a:rPr lang="pl-PL" dirty="0">
                <a:solidFill>
                  <a:schemeClr val="tx1"/>
                </a:solidFill>
              </a:rPr>
              <a:t>Awaria sprzętu</a:t>
            </a:r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913E04D-C257-83E3-0896-7450BE297627}"/>
              </a:ext>
            </a:extLst>
          </p:cNvPr>
          <p:cNvSpPr txBox="1"/>
          <p:nvPr/>
        </p:nvSpPr>
        <p:spPr>
          <a:xfrm>
            <a:off x="1154953" y="5570740"/>
            <a:ext cx="8825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Skontaktuj się z lekarzem prowadzącym lub lekarzem dyżurnym </a:t>
            </a:r>
          </a:p>
        </p:txBody>
      </p:sp>
    </p:spTree>
    <p:extLst>
      <p:ext uri="{BB962C8B-B14F-4D97-AF65-F5344CB8AC3E}">
        <p14:creationId xmlns:p14="http://schemas.microsoft.com/office/powerpoint/2010/main" val="31805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785EA8-90BA-99FC-6A6D-D1808248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Gdzie zawieźć pacjenta? Zabrać respirator?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4FFDD1-8BCF-EB1A-6244-3D157C382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Respirator zawsze jedzie z pacjentem, nieważne czy to niewydolność oddechowa czy złamana kończyna.</a:t>
            </a:r>
          </a:p>
          <a:p>
            <a:r>
              <a:rPr lang="pl-PL" dirty="0">
                <a:solidFill>
                  <a:schemeClr val="tx1"/>
                </a:solidFill>
              </a:rPr>
              <a:t>Infekcyjny pacjent lub pacjent z niestabilnością oddechowa może wymagać zaplecza intensywnej terapii – nie zawsze najbliższy szpital jest najlepszym wyborem.</a:t>
            </a:r>
          </a:p>
          <a:p>
            <a:r>
              <a:rPr lang="pl-PL" dirty="0">
                <a:solidFill>
                  <a:schemeClr val="tx1"/>
                </a:solidFill>
              </a:rPr>
              <a:t>Przekaż w szpitalu także dane kontaktowe lekarza prowadzącego z wentylacji domowej.</a:t>
            </a:r>
          </a:p>
        </p:txBody>
      </p:sp>
    </p:spTree>
    <p:extLst>
      <p:ext uri="{BB962C8B-B14F-4D97-AF65-F5344CB8AC3E}">
        <p14:creationId xmlns:p14="http://schemas.microsoft.com/office/powerpoint/2010/main" val="321429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E420F12-C43A-B78C-E7FD-1F71BCE2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47" y="1056980"/>
            <a:ext cx="4030440" cy="4739950"/>
          </a:xfrm>
        </p:spPr>
        <p:txBody>
          <a:bodyPr anchor="ctr">
            <a:normAutofit/>
          </a:bodyPr>
          <a:lstStyle/>
          <a:p>
            <a:pPr algn="r"/>
            <a:r>
              <a:rPr lang="pl-PL" sz="2000" dirty="0">
                <a:solidFill>
                  <a:schemeClr val="tx1"/>
                </a:solidFill>
              </a:rPr>
              <a:t>Dziękuję </a:t>
            </a:r>
            <a:br>
              <a:rPr lang="pl-PL" sz="2000" dirty="0">
                <a:solidFill>
                  <a:schemeClr val="tx1"/>
                </a:solidFill>
              </a:rPr>
            </a:b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Jacek Wawrzynek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 err="1">
                <a:solidFill>
                  <a:schemeClr val="tx1"/>
                </a:solidFill>
                <a:hlinkClick r:id="rId2"/>
              </a:rPr>
              <a:t>jwawrzynek@sum.edu.pl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tel. 608577338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4">
            <a:extLst>
              <a:ext uri="{FF2B5EF4-FFF2-40B4-BE49-F238E27FC236}">
                <a16:creationId xmlns:a16="http://schemas.microsoft.com/office/drawing/2014/main" id="{44DC65AF-9013-3BEE-F10C-00D99FC24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319" y="1930986"/>
            <a:ext cx="2369877" cy="2369877"/>
          </a:xfrm>
        </p:spPr>
      </p:pic>
    </p:spTree>
    <p:extLst>
      <p:ext uri="{BB962C8B-B14F-4D97-AF65-F5344CB8AC3E}">
        <p14:creationId xmlns:p14="http://schemas.microsoft.com/office/powerpoint/2010/main" val="1215866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Panoramiczny</PresentationFormat>
  <Paragraphs>0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Jon (sala konferencyjna)</vt:lpstr>
      <vt:lpstr>Prezentacja programu PowerPoint</vt:lpstr>
      <vt:lpstr>Pacjent przewlekle wentylowany w domu    Jacek Wawrzynek Zakład Ratownictwa Medycznego Śląski Uniwersytet Medyczny</vt:lpstr>
      <vt:lpstr>Z jakimi schorzeniami to pacjenci?</vt:lpstr>
      <vt:lpstr>Organizacja systemu opieki domowej</vt:lpstr>
      <vt:lpstr>Jak wygląda codzienność?</vt:lpstr>
      <vt:lpstr>Nastawy wentylacji</vt:lpstr>
      <vt:lpstr>Jakim sprzętem dysponują?</vt:lpstr>
      <vt:lpstr>Jakim sprzętem dysponują?</vt:lpstr>
      <vt:lpstr>Jakim sprzętem dysponują?</vt:lpstr>
      <vt:lpstr>Codzienne wyzwania - wezwania</vt:lpstr>
      <vt:lpstr>Gdzie zawieźć pacjenta? Zabrać respirator?</vt:lpstr>
      <vt:lpstr>Dziękuję   Jacek Wawrzynek jwawrzynek@sum.edu.pl tel. 608577338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Palion</dc:creator>
  <cp:lastModifiedBy>Jacek Wawrzynek</cp:lastModifiedBy>
  <cp:revision>11</cp:revision>
  <dcterms:created xsi:type="dcterms:W3CDTF">2023-05-09T07:17:21Z</dcterms:created>
  <dcterms:modified xsi:type="dcterms:W3CDTF">2023-10-01T08:38:12Z</dcterms:modified>
</cp:coreProperties>
</file>