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67" r:id="rId5"/>
    <p:sldId id="259" r:id="rId6"/>
    <p:sldId id="263" r:id="rId7"/>
    <p:sldId id="260" r:id="rId8"/>
    <p:sldId id="261" r:id="rId9"/>
    <p:sldId id="262" r:id="rId10"/>
    <p:sldId id="264" r:id="rId11"/>
    <p:sldId id="266" r:id="rId12"/>
    <p:sldId id="268" r:id="rId13"/>
    <p:sldId id="271" r:id="rId14"/>
    <p:sldId id="265" r:id="rId15"/>
    <p:sldId id="270" r:id="rId16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80" d="100"/>
          <a:sy n="80" d="100"/>
        </p:scale>
        <p:origin x="-1445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376C97-BDE6-4F5B-B660-A62218743685}" type="datetimeFigureOut">
              <a:rPr lang="pl-PL" smtClean="0"/>
              <a:pPr/>
              <a:t>26.10.2022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A82FF0-B650-440B-9F11-311FA07B6615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26.10.2022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26.10.2022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26.10.2022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26.10.2022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26.10.2022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26.10.2022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26.10.2022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26.10.2022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26.10.2022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26.10.2022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26.10.2022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221E02-25CB-4963-84BC-0813985E7D90}" type="datetimeFigureOut">
              <a:rPr lang="pl-PL" smtClean="0"/>
              <a:pPr/>
              <a:t>26.10.2022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Jacek\Documents\Prezentacje\Grudzi&#261;dz%2022\PEEP%20film.mp4" TargetMode="Externa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lum bright="70000" contrast="-70000"/>
          </a:blip>
          <a:srcRect l="26367" t="20220" r="8007" b="2573"/>
          <a:stretch>
            <a:fillRect/>
          </a:stretch>
        </p:blipFill>
        <p:spPr bwMode="auto">
          <a:xfrm>
            <a:off x="214282" y="1455520"/>
            <a:ext cx="8643966" cy="5402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459041"/>
            <a:ext cx="7772400" cy="1470025"/>
          </a:xfrm>
        </p:spPr>
        <p:txBody>
          <a:bodyPr/>
          <a:lstStyle/>
          <a:p>
            <a:r>
              <a:rPr lang="pl-PL" b="1" dirty="0" smtClean="0"/>
              <a:t>Optymalizacja PEEP</a:t>
            </a:r>
            <a:endParaRPr lang="pl-PL" b="1" dirty="0"/>
          </a:p>
        </p:txBody>
      </p:sp>
      <p:sp>
        <p:nvSpPr>
          <p:cNvPr id="4" name="Podtytuł 2"/>
          <p:cNvSpPr txBox="1">
            <a:spLocks/>
          </p:cNvSpPr>
          <p:nvPr/>
        </p:nvSpPr>
        <p:spPr>
          <a:xfrm>
            <a:off x="3857628" y="3"/>
            <a:ext cx="5286375" cy="1928813"/>
          </a:xfrm>
          <a:prstGeom prst="rect">
            <a:avLst/>
          </a:prstGeom>
        </p:spPr>
        <p:txBody>
          <a:bodyPr vert="horz" lIns="91410" tIns="45706" rIns="91410" bIns="45706" rtlCol="0">
            <a:normAutofit/>
          </a:bodyPr>
          <a:lstStyle/>
          <a:p>
            <a:pPr algn="ctr">
              <a:spcBef>
                <a:spcPct val="20000"/>
              </a:spcBef>
              <a:defRPr/>
            </a:pPr>
            <a:r>
              <a:rPr lang="pl-PL" sz="3100" dirty="0" smtClean="0"/>
              <a:t>Jacek Wawrzynek </a:t>
            </a:r>
            <a:endParaRPr lang="pl-PL" sz="1700" dirty="0" smtClean="0"/>
          </a:p>
          <a:p>
            <a:pPr algn="ctr">
              <a:spcBef>
                <a:spcPct val="20000"/>
              </a:spcBef>
              <a:defRPr/>
            </a:pPr>
            <a:r>
              <a:rPr lang="pl-PL" sz="1100" dirty="0" smtClean="0"/>
              <a:t>Zakład Ratownictwa Medycznego</a:t>
            </a:r>
            <a:endParaRPr lang="pl-PL" sz="1100" dirty="0" smtClean="0"/>
          </a:p>
          <a:p>
            <a:pPr algn="ctr">
              <a:spcBef>
                <a:spcPct val="20000"/>
              </a:spcBef>
              <a:defRPr/>
            </a:pPr>
            <a:r>
              <a:rPr lang="pl-PL" sz="1100" dirty="0" smtClean="0"/>
              <a:t>Śląski Uniwersytet Medyczny w Katowicach</a:t>
            </a:r>
          </a:p>
          <a:p>
            <a:pPr algn="ctr">
              <a:spcBef>
                <a:spcPct val="20000"/>
              </a:spcBef>
              <a:defRPr/>
            </a:pPr>
            <a:endParaRPr lang="pl-PL" sz="400" dirty="0" smtClean="0"/>
          </a:p>
          <a:p>
            <a:pPr algn="ctr">
              <a:spcBef>
                <a:spcPct val="20000"/>
              </a:spcBef>
              <a:defRPr/>
            </a:pPr>
            <a:r>
              <a:rPr lang="pl-PL" sz="1050" dirty="0" smtClean="0"/>
              <a:t>Wojewódzkie Pogotowie Ratunkowe w Katowicach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 l="4296" t="17434" r="83399" b="61842"/>
          <a:stretch>
            <a:fillRect/>
          </a:stretch>
        </p:blipFill>
        <p:spPr bwMode="auto">
          <a:xfrm>
            <a:off x="4572000" y="500042"/>
            <a:ext cx="428628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5" descr="Znalezione obrazy dla zapytania wojewÃ³dzkie pogotowie ratunkowe w katowicach"/>
          <p:cNvPicPr>
            <a:picLocks noChangeAspect="1" noChangeArrowheads="1"/>
          </p:cNvPicPr>
          <p:nvPr/>
        </p:nvPicPr>
        <p:blipFill>
          <a:blip r:embed="rId4" cstate="print"/>
          <a:srcRect l="17073" r="16339"/>
          <a:stretch>
            <a:fillRect/>
          </a:stretch>
        </p:blipFill>
        <p:spPr bwMode="auto">
          <a:xfrm>
            <a:off x="4572000" y="928670"/>
            <a:ext cx="428387" cy="428625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3200" dirty="0" smtClean="0"/>
              <a:t>PEEP – dodatnie ciśnienie </a:t>
            </a:r>
            <a:r>
              <a:rPr lang="pl-PL" sz="3200" dirty="0" err="1" smtClean="0"/>
              <a:t>końcowowydechowe</a:t>
            </a:r>
            <a:endParaRPr lang="pl-PL" sz="32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928803"/>
            <a:ext cx="7901014" cy="928694"/>
          </a:xfrm>
        </p:spPr>
        <p:txBody>
          <a:bodyPr/>
          <a:lstStyle/>
          <a:p>
            <a:pPr algn="ctr">
              <a:buNone/>
            </a:pPr>
            <a:r>
              <a:rPr lang="pl-PL" i="1" dirty="0" smtClean="0">
                <a:solidFill>
                  <a:srgbClr val="FF0000"/>
                </a:solidFill>
              </a:rPr>
              <a:t>„</a:t>
            </a:r>
            <a:r>
              <a:rPr lang="en-US" i="1" dirty="0" smtClean="0">
                <a:solidFill>
                  <a:srgbClr val="FF0000"/>
                </a:solidFill>
              </a:rPr>
              <a:t>open it and keep it open</a:t>
            </a:r>
            <a:r>
              <a:rPr lang="pl-PL" i="1" dirty="0" smtClean="0">
                <a:solidFill>
                  <a:srgbClr val="FF0000"/>
                </a:solidFill>
              </a:rPr>
              <a:t>”</a:t>
            </a:r>
            <a:endParaRPr lang="pl-PL" dirty="0">
              <a:solidFill>
                <a:srgbClr val="FF0000"/>
              </a:solidFill>
            </a:endParaRPr>
          </a:p>
        </p:txBody>
      </p:sp>
      <p:pic>
        <p:nvPicPr>
          <p:cNvPr id="1026" name="Picture 2" descr="Portret Młodego Mężczyzny Blowing Balon, Odkryty Zdjęcia Royalty Free,  Obrazki, Obrazy Oraz Fotografia Seryjna. Image 16690707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2643182"/>
            <a:ext cx="3488832" cy="3000396"/>
          </a:xfrm>
          <a:prstGeom prst="rect">
            <a:avLst/>
          </a:prstGeom>
          <a:noFill/>
        </p:spPr>
      </p:pic>
      <p:pic>
        <p:nvPicPr>
          <p:cNvPr id="7" name="PEEP film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4143371" y="2500306"/>
            <a:ext cx="4191029" cy="3143272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/>
          <p:cNvSpPr/>
          <p:nvPr/>
        </p:nvSpPr>
        <p:spPr>
          <a:xfrm>
            <a:off x="1142976" y="571480"/>
            <a:ext cx="683308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pl-PL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Skuteczna </a:t>
            </a:r>
            <a:r>
              <a:rPr lang="pl-PL" sz="5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oksygenacja</a:t>
            </a:r>
            <a:endParaRPr lang="pl-PL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6386" name="Picture 2" descr="Najczulsza mechaniczna waga świata | KopalniaWiedzy.p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714488"/>
            <a:ext cx="6667500" cy="5000625"/>
          </a:xfrm>
          <a:prstGeom prst="rect">
            <a:avLst/>
          </a:prstGeom>
          <a:noFill/>
        </p:spPr>
      </p:pic>
      <p:sp>
        <p:nvSpPr>
          <p:cNvPr id="7" name="Prostokąt 6"/>
          <p:cNvSpPr/>
          <p:nvPr/>
        </p:nvSpPr>
        <p:spPr>
          <a:xfrm>
            <a:off x="1571604" y="4357694"/>
            <a:ext cx="24208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pl-PL" sz="54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↑ PEEP</a:t>
            </a:r>
            <a:endParaRPr lang="pl-PL" sz="5400" b="1" cap="none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5572132" y="3643314"/>
            <a:ext cx="219431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pl-PL" sz="54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↑ FiO</a:t>
            </a:r>
            <a:r>
              <a:rPr lang="pl-PL" sz="5400" b="1" spc="50" baseline="-2500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</a:t>
            </a:r>
            <a:endParaRPr lang="pl-PL" sz="5400" b="1" cap="none" spc="50" baseline="-2500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Saturacja 116% ?</a:t>
            </a:r>
            <a:endParaRPr lang="pl-P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25781" t="22426" r="11523" b="3676"/>
          <a:stretch>
            <a:fillRect/>
          </a:stretch>
        </p:blipFill>
        <p:spPr bwMode="auto">
          <a:xfrm>
            <a:off x="571472" y="1500174"/>
            <a:ext cx="8001056" cy="50100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Schemat przedstawia pęcherzyki płucne człowieka. Dokonaj analizy schematu i  określ na czym polega - Brainly.p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500042"/>
            <a:ext cx="2786082" cy="1962922"/>
          </a:xfrm>
          <a:prstGeom prst="rect">
            <a:avLst/>
          </a:prstGeom>
          <a:noFill/>
        </p:spPr>
      </p:pic>
      <p:pic>
        <p:nvPicPr>
          <p:cNvPr id="15364" name="Picture 4" descr="Płuca: budowa, choroby, funkcje w orgaznizmie - Zdrowi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2" y="2657470"/>
            <a:ext cx="3546386" cy="1985976"/>
          </a:xfrm>
          <a:prstGeom prst="rect">
            <a:avLst/>
          </a:prstGeom>
          <a:noFill/>
        </p:spPr>
      </p:pic>
      <p:sp>
        <p:nvSpPr>
          <p:cNvPr id="8" name="pole tekstowe 7"/>
          <p:cNvSpPr txBox="1"/>
          <p:nvPr/>
        </p:nvSpPr>
        <p:spPr>
          <a:xfrm>
            <a:off x="3929058" y="1000108"/>
            <a:ext cx="35719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Korzyścią wyższego PEEP jest poprawa „wnikania” tlenu do pęcherzyka i lepsza eliminacja CO</a:t>
            </a:r>
            <a:r>
              <a:rPr lang="pl-PL" baseline="-25000" dirty="0" smtClean="0"/>
              <a:t>2</a:t>
            </a:r>
          </a:p>
        </p:txBody>
      </p:sp>
      <p:sp>
        <p:nvSpPr>
          <p:cNvPr id="9" name="pole tekstowe 8"/>
          <p:cNvSpPr txBox="1"/>
          <p:nvPr/>
        </p:nvSpPr>
        <p:spPr>
          <a:xfrm>
            <a:off x="357158" y="3000372"/>
            <a:ext cx="35719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dirty="0" smtClean="0"/>
              <a:t>Potencjalnym zagrożeniem wyższego PEEP jest niejako „ucisk” na mięsień sercowy, utrudnienie odpływu żylnego </a:t>
            </a:r>
            <a:endParaRPr lang="pl-PL" baseline="-25000" dirty="0" smtClean="0"/>
          </a:p>
        </p:txBody>
      </p:sp>
      <p:pic>
        <p:nvPicPr>
          <p:cNvPr id="15368" name="Picture 8" descr="Pin on Products"/>
          <p:cNvPicPr>
            <a:picLocks noChangeAspect="1" noChangeArrowheads="1"/>
          </p:cNvPicPr>
          <p:nvPr/>
        </p:nvPicPr>
        <p:blipFill>
          <a:blip r:embed="rId4"/>
          <a:srcRect t="18656" b="20336"/>
          <a:stretch>
            <a:fillRect/>
          </a:stretch>
        </p:blipFill>
        <p:spPr bwMode="auto">
          <a:xfrm>
            <a:off x="1000100" y="4929198"/>
            <a:ext cx="2459031" cy="1500198"/>
          </a:xfrm>
          <a:prstGeom prst="rect">
            <a:avLst/>
          </a:prstGeom>
          <a:noFill/>
        </p:spPr>
      </p:pic>
      <p:sp>
        <p:nvSpPr>
          <p:cNvPr id="11" name="pole tekstowe 10"/>
          <p:cNvSpPr txBox="1"/>
          <p:nvPr/>
        </p:nvSpPr>
        <p:spPr>
          <a:xfrm>
            <a:off x="4071934" y="5286388"/>
            <a:ext cx="3571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Brak stosowania jakiegokolwiek PEEP bardzo „obciąża” płuca</a:t>
            </a:r>
            <a:endParaRPr lang="pl-PL" baseline="-25000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28596" y="128586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Rutynową wartością PEEP, bezpieczną prawie dla każdego pacjenta jest…</a:t>
            </a:r>
            <a:endParaRPr lang="pl-PL" dirty="0"/>
          </a:p>
        </p:txBody>
      </p:sp>
      <p:sp>
        <p:nvSpPr>
          <p:cNvPr id="4" name="Prostokąt 3"/>
          <p:cNvSpPr/>
          <p:nvPr/>
        </p:nvSpPr>
        <p:spPr>
          <a:xfrm>
            <a:off x="2643174" y="2786058"/>
            <a:ext cx="3776482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pl-PL" sz="7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 cm H</a:t>
            </a:r>
            <a:r>
              <a:rPr lang="pl-PL" sz="7200" b="1" cap="none" spc="50" baseline="-2500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</a:t>
            </a:r>
            <a:r>
              <a:rPr lang="pl-PL" sz="7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O</a:t>
            </a:r>
            <a:endParaRPr lang="pl-PL" sz="7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4572008"/>
            <a:ext cx="1928806" cy="1928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 descr="Znalezione obrazy dla zapytania oxylog 2000"/>
          <p:cNvPicPr>
            <a:picLocks noChangeAspect="1" noChangeArrowheads="1"/>
          </p:cNvPicPr>
          <p:nvPr/>
        </p:nvPicPr>
        <p:blipFill>
          <a:blip r:embed="rId3"/>
          <a:srcRect l="45754" t="54679" r="26970" b="11299"/>
          <a:stretch>
            <a:fillRect/>
          </a:stretch>
        </p:blipFill>
        <p:spPr bwMode="auto">
          <a:xfrm>
            <a:off x="2714612" y="4572008"/>
            <a:ext cx="2214578" cy="2071702"/>
          </a:xfrm>
          <a:prstGeom prst="rect">
            <a:avLst/>
          </a:prstGeom>
          <a:noFill/>
        </p:spPr>
      </p:pic>
      <p:pic>
        <p:nvPicPr>
          <p:cNvPr id="19458" name="Picture 2" descr="C:\Users\Jacek\Documents\ŚUM\Ja dr\Artykuły\PZWL Ilczak\Foto_respirator\Panel respiratora Medumat Standard 2 podczas pracy.jpg"/>
          <p:cNvPicPr>
            <a:picLocks noChangeAspect="1" noChangeArrowheads="1"/>
          </p:cNvPicPr>
          <p:nvPr/>
        </p:nvPicPr>
        <p:blipFill>
          <a:blip r:embed="rId4" cstate="print"/>
          <a:srcRect l="33784" t="51803" r="25674" b="23422"/>
          <a:stretch>
            <a:fillRect/>
          </a:stretch>
        </p:blipFill>
        <p:spPr bwMode="auto">
          <a:xfrm>
            <a:off x="5072066" y="4643446"/>
            <a:ext cx="3805697" cy="1744278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PEEP w </a:t>
            </a:r>
            <a:r>
              <a:rPr lang="pl-PL" dirty="0" err="1" smtClean="0"/>
              <a:t>poltraumie</a:t>
            </a:r>
            <a:endParaRPr lang="pl-PL" dirty="0"/>
          </a:p>
        </p:txBody>
      </p:sp>
      <p:sp>
        <p:nvSpPr>
          <p:cNvPr id="4" name="pole tekstowe 3"/>
          <p:cNvSpPr txBox="1"/>
          <p:nvPr/>
        </p:nvSpPr>
        <p:spPr>
          <a:xfrm>
            <a:off x="428596" y="1643050"/>
            <a:ext cx="81439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Podsumowując, stwierdziliśmy, że podczas wentylacji dodatnim ciśnieniem z umiarkowanymi poziomami PEEP i małymi </a:t>
            </a:r>
            <a:r>
              <a:rPr lang="pl-PL" dirty="0" err="1" smtClean="0"/>
              <a:t>objętościami</a:t>
            </a:r>
            <a:r>
              <a:rPr lang="pl-PL" dirty="0" smtClean="0"/>
              <a:t> oddechowymi, zgodnymi z obecną zalecaną praktyką kliniczną , PEEP powodował niewielkie zmiany w powrocie żylnym […]</a:t>
            </a:r>
            <a:endParaRPr lang="pl-PL" sz="800" dirty="0" smtClean="0"/>
          </a:p>
          <a:p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In conclusion, we found that during positive-pressure ventilation with moderate levels of PEEP and low tidal volumes consistent with current recommended clinical practice</a:t>
            </a:r>
            <a:r>
              <a:rPr lang="pl-PL" sz="800" dirty="0" smtClean="0">
                <a:solidFill>
                  <a:schemeClr val="bg1">
                    <a:lumMod val="65000"/>
                  </a:schemeClr>
                </a:solidFill>
              </a:rPr>
              <a:t>,</a:t>
            </a:r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 PEEP produced modest changes in venous return</a:t>
            </a:r>
            <a:r>
              <a:rPr lang="pl-PL" sz="800" dirty="0" smtClean="0">
                <a:solidFill>
                  <a:schemeClr val="bg1">
                    <a:lumMod val="65000"/>
                  </a:schemeClr>
                </a:solidFill>
              </a:rPr>
              <a:t> […]</a:t>
            </a:r>
          </a:p>
          <a:p>
            <a:r>
              <a:rPr lang="en-US" sz="800" i="1" dirty="0" smtClean="0">
                <a:solidFill>
                  <a:schemeClr val="bg1">
                    <a:lumMod val="65000"/>
                  </a:schemeClr>
                </a:solidFill>
              </a:rPr>
              <a:t>Berger, David, et al. "Effect of PEEP, blood volume, and </a:t>
            </a:r>
            <a:r>
              <a:rPr lang="en-US" sz="800" i="1" dirty="0" err="1" smtClean="0">
                <a:solidFill>
                  <a:schemeClr val="bg1">
                    <a:lumMod val="65000"/>
                  </a:schemeClr>
                </a:solidFill>
              </a:rPr>
              <a:t>inspiratory</a:t>
            </a:r>
            <a:r>
              <a:rPr lang="en-US" sz="800" i="1" dirty="0" smtClean="0">
                <a:solidFill>
                  <a:schemeClr val="bg1">
                    <a:lumMod val="65000"/>
                  </a:schemeClr>
                </a:solidFill>
              </a:rPr>
              <a:t> hold maneuvers on venous return." American journal of physiology-heart and circulatory physiology 311.3 (2016): H794-H806.</a:t>
            </a:r>
            <a:endParaRPr lang="pl-PL" sz="800" i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500034" y="3643314"/>
            <a:ext cx="8143932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W przypadku hipowolemii stosowanie PEEP jest niewskazane. Grozi to spadkiem MAP i CPP z powodu obniżenia minutowej pojemności serca (wzrostu ciśnienia w klatce piersiowej).</a:t>
            </a:r>
          </a:p>
          <a:p>
            <a:r>
              <a:rPr lang="pl-PL" sz="800" dirty="0" err="1" smtClean="0">
                <a:solidFill>
                  <a:schemeClr val="bg1">
                    <a:lumMod val="65000"/>
                  </a:schemeClr>
                </a:solidFill>
              </a:rPr>
              <a:t>Tyrak</a:t>
            </a:r>
            <a:r>
              <a:rPr lang="pl-PL" sz="800" dirty="0" smtClean="0">
                <a:solidFill>
                  <a:schemeClr val="bg1">
                    <a:lumMod val="65000"/>
                  </a:schemeClr>
                </a:solidFill>
              </a:rPr>
              <a:t>, Jerzy. "Postępowanie w urazach czaszkowo-mózgowych." </a:t>
            </a:r>
            <a:r>
              <a:rPr lang="pl-PL" sz="800" i="1" dirty="0" err="1" smtClean="0">
                <a:solidFill>
                  <a:schemeClr val="bg1">
                    <a:lumMod val="65000"/>
                  </a:schemeClr>
                </a:solidFill>
              </a:rPr>
              <a:t>Anaesthesiology</a:t>
            </a:r>
            <a:r>
              <a:rPr lang="pl-PL" sz="800" i="1" dirty="0" smtClean="0">
                <a:solidFill>
                  <a:schemeClr val="bg1">
                    <a:lumMod val="65000"/>
                  </a:schemeClr>
                </a:solidFill>
              </a:rPr>
              <a:t> &amp; </a:t>
            </a:r>
            <a:r>
              <a:rPr lang="pl-PL" sz="800" i="1" dirty="0" err="1" smtClean="0">
                <a:solidFill>
                  <a:schemeClr val="bg1">
                    <a:lumMod val="65000"/>
                  </a:schemeClr>
                </a:solidFill>
              </a:rPr>
              <a:t>Rescue</a:t>
            </a:r>
            <a:r>
              <a:rPr lang="pl-PL" sz="800" i="1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pl-PL" sz="800" i="1" dirty="0" err="1" smtClean="0">
                <a:solidFill>
                  <a:schemeClr val="bg1">
                    <a:lumMod val="65000"/>
                  </a:schemeClr>
                </a:solidFill>
              </a:rPr>
              <a:t>Medicine</a:t>
            </a:r>
            <a:r>
              <a:rPr lang="pl-PL" sz="800" i="1" dirty="0" smtClean="0">
                <a:solidFill>
                  <a:schemeClr val="bg1">
                    <a:lumMod val="65000"/>
                  </a:schemeClr>
                </a:solidFill>
              </a:rPr>
              <a:t>/Anestezjologia i Ratownictwo</a:t>
            </a:r>
            <a:r>
              <a:rPr lang="pl-PL" sz="800" dirty="0" smtClean="0">
                <a:solidFill>
                  <a:schemeClr val="bg1">
                    <a:lumMod val="65000"/>
                  </a:schemeClr>
                </a:solidFill>
              </a:rPr>
              <a:t> 11.4 (2017).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Neurologia po Dyplomie - Urazy czaszkowo-mózgowe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141414"/>
              </a:clrFrom>
              <a:clrTo>
                <a:srgbClr val="141414">
                  <a:alpha val="0"/>
                </a:srgbClr>
              </a:clrTo>
            </a:clrChange>
            <a:lum bright="70000" contrast="-70000"/>
          </a:blip>
          <a:srcRect t="4883" b="8202"/>
          <a:stretch>
            <a:fillRect/>
          </a:stretch>
        </p:blipFill>
        <p:spPr bwMode="auto">
          <a:xfrm>
            <a:off x="214314" y="45854"/>
            <a:ext cx="8643966" cy="6812146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PEEP w urazie czaszkowo mózgowym</a:t>
            </a:r>
            <a:endParaRPr lang="pl-PL" dirty="0"/>
          </a:p>
        </p:txBody>
      </p:sp>
      <p:sp>
        <p:nvSpPr>
          <p:cNvPr id="4" name="pole tekstowe 3"/>
          <p:cNvSpPr txBox="1"/>
          <p:nvPr/>
        </p:nvSpPr>
        <p:spPr>
          <a:xfrm>
            <a:off x="214282" y="3179390"/>
            <a:ext cx="828680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PEEP o wysokości 10 cm H</a:t>
            </a:r>
            <a:r>
              <a:rPr lang="pl-PL" baseline="-25000" dirty="0" smtClean="0"/>
              <a:t>2</a:t>
            </a:r>
            <a:r>
              <a:rPr lang="pl-PL" dirty="0" smtClean="0"/>
              <a:t>O nieznacznie zwiększył ICP i był klinicznie bezpieczny dla pacjentów z ciężkim TBI</a:t>
            </a:r>
            <a:endParaRPr lang="pl-PL" sz="800" dirty="0" smtClean="0"/>
          </a:p>
          <a:p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PEEP of 10 cm H 2 O slightly increased ICP and was clinically safe for patients with severe TBI</a:t>
            </a:r>
            <a:endParaRPr lang="pl-PL" sz="800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Cooper, Kevin R., Peter A. Boswell, and Sung C. </a:t>
            </a:r>
            <a:r>
              <a:rPr lang="en-US" sz="800" dirty="0" err="1" smtClean="0">
                <a:solidFill>
                  <a:schemeClr val="bg1">
                    <a:lumMod val="65000"/>
                  </a:schemeClr>
                </a:solidFill>
              </a:rPr>
              <a:t>Choi</a:t>
            </a:r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. "Safe use of PEEP in patients with severe head injury." </a:t>
            </a:r>
            <a:r>
              <a:rPr lang="en-US" sz="800" i="1" dirty="0" smtClean="0">
                <a:solidFill>
                  <a:schemeClr val="bg1">
                    <a:lumMod val="65000"/>
                  </a:schemeClr>
                </a:solidFill>
              </a:rPr>
              <a:t>Journal of neurosurgery</a:t>
            </a:r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 63.4 (1985): 552-555.</a:t>
            </a:r>
            <a:endParaRPr lang="pl-PL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214282" y="5572140"/>
            <a:ext cx="850112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PEEP może być bezpiecznie stosowany i miareczkowany do optymalnego poziomu w leczeniu ARDS po urazowym uszkodzeniu mózgu</a:t>
            </a:r>
            <a:endParaRPr lang="pl-PL" sz="800" dirty="0" smtClean="0"/>
          </a:p>
          <a:p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PEEP can be safely applied and titrated to an optimal level in the management of ARDS following traumatic brain injury</a:t>
            </a:r>
            <a:endParaRPr lang="pl-PL" sz="800" dirty="0" smtClean="0"/>
          </a:p>
          <a:p>
            <a:r>
              <a:rPr lang="pl-PL" sz="800" dirty="0" err="1" smtClean="0">
                <a:solidFill>
                  <a:schemeClr val="bg1">
                    <a:lumMod val="65000"/>
                  </a:schemeClr>
                </a:solidFill>
              </a:rPr>
              <a:t>Lou</a:t>
            </a:r>
            <a:r>
              <a:rPr lang="pl-PL" sz="800" dirty="0" smtClean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pl-PL" sz="800" dirty="0" err="1" smtClean="0">
                <a:solidFill>
                  <a:schemeClr val="bg1">
                    <a:lumMod val="65000"/>
                  </a:schemeClr>
                </a:solidFill>
              </a:rPr>
              <a:t>Meiqing</a:t>
            </a:r>
            <a:r>
              <a:rPr lang="pl-PL" sz="800" dirty="0" smtClean="0">
                <a:solidFill>
                  <a:schemeClr val="bg1">
                    <a:lumMod val="65000"/>
                  </a:schemeClr>
                </a:solidFill>
              </a:rPr>
              <a:t>, et al. "</a:t>
            </a:r>
            <a:r>
              <a:rPr lang="pl-PL" sz="800" dirty="0" err="1" smtClean="0">
                <a:solidFill>
                  <a:schemeClr val="bg1">
                    <a:lumMod val="65000"/>
                  </a:schemeClr>
                </a:solidFill>
              </a:rPr>
              <a:t>Is</a:t>
            </a:r>
            <a:r>
              <a:rPr lang="pl-PL" sz="800" dirty="0" smtClean="0">
                <a:solidFill>
                  <a:schemeClr val="bg1">
                    <a:lumMod val="65000"/>
                  </a:schemeClr>
                </a:solidFill>
              </a:rPr>
              <a:t> high PEEP </a:t>
            </a:r>
            <a:r>
              <a:rPr lang="pl-PL" sz="800" dirty="0" err="1" smtClean="0">
                <a:solidFill>
                  <a:schemeClr val="bg1">
                    <a:lumMod val="65000"/>
                  </a:schemeClr>
                </a:solidFill>
              </a:rPr>
              <a:t>ventilation</a:t>
            </a:r>
            <a:r>
              <a:rPr lang="pl-PL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pl-PL" sz="800" dirty="0" err="1" smtClean="0">
                <a:solidFill>
                  <a:schemeClr val="bg1">
                    <a:lumMod val="65000"/>
                  </a:schemeClr>
                </a:solidFill>
              </a:rPr>
              <a:t>strategy</a:t>
            </a:r>
            <a:r>
              <a:rPr lang="pl-PL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pl-PL" sz="800" dirty="0" err="1" smtClean="0">
                <a:solidFill>
                  <a:schemeClr val="bg1">
                    <a:lumMod val="65000"/>
                  </a:schemeClr>
                </a:solidFill>
              </a:rPr>
              <a:t>safe</a:t>
            </a:r>
            <a:r>
              <a:rPr lang="pl-PL" sz="800" dirty="0" smtClean="0">
                <a:solidFill>
                  <a:schemeClr val="bg1">
                    <a:lumMod val="65000"/>
                  </a:schemeClr>
                </a:solidFill>
              </a:rPr>
              <a:t> for </a:t>
            </a:r>
            <a:r>
              <a:rPr lang="pl-PL" sz="800" dirty="0" err="1" smtClean="0">
                <a:solidFill>
                  <a:schemeClr val="bg1">
                    <a:lumMod val="65000"/>
                  </a:schemeClr>
                </a:solidFill>
              </a:rPr>
              <a:t>acute</a:t>
            </a:r>
            <a:r>
              <a:rPr lang="pl-PL" sz="800" dirty="0" smtClean="0">
                <a:solidFill>
                  <a:schemeClr val="bg1">
                    <a:lumMod val="65000"/>
                  </a:schemeClr>
                </a:solidFill>
              </a:rPr>
              <a:t> respiratory </a:t>
            </a:r>
            <a:r>
              <a:rPr lang="pl-PL" sz="800" dirty="0" err="1" smtClean="0">
                <a:solidFill>
                  <a:schemeClr val="bg1">
                    <a:lumMod val="65000"/>
                  </a:schemeClr>
                </a:solidFill>
              </a:rPr>
              <a:t>distress</a:t>
            </a:r>
            <a:r>
              <a:rPr lang="pl-PL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pl-PL" sz="800" dirty="0" err="1" smtClean="0">
                <a:solidFill>
                  <a:schemeClr val="bg1">
                    <a:lumMod val="65000"/>
                  </a:schemeClr>
                </a:solidFill>
              </a:rPr>
              <a:t>syndrome</a:t>
            </a:r>
            <a:r>
              <a:rPr lang="pl-PL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pl-PL" sz="800" dirty="0" err="1" smtClean="0">
                <a:solidFill>
                  <a:schemeClr val="bg1">
                    <a:lumMod val="65000"/>
                  </a:schemeClr>
                </a:solidFill>
              </a:rPr>
              <a:t>after</a:t>
            </a:r>
            <a:r>
              <a:rPr lang="pl-PL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pl-PL" sz="800" dirty="0" err="1" smtClean="0">
                <a:solidFill>
                  <a:schemeClr val="bg1">
                    <a:lumMod val="65000"/>
                  </a:schemeClr>
                </a:solidFill>
              </a:rPr>
              <a:t>severe</a:t>
            </a:r>
            <a:r>
              <a:rPr lang="pl-PL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pl-PL" sz="800" dirty="0" err="1" smtClean="0">
                <a:solidFill>
                  <a:schemeClr val="bg1">
                    <a:lumMod val="65000"/>
                  </a:schemeClr>
                </a:solidFill>
              </a:rPr>
              <a:t>traumatic</a:t>
            </a:r>
            <a:r>
              <a:rPr lang="pl-PL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pl-PL" sz="800" dirty="0" err="1" smtClean="0">
                <a:solidFill>
                  <a:schemeClr val="bg1">
                    <a:lumMod val="65000"/>
                  </a:schemeClr>
                </a:solidFill>
              </a:rPr>
              <a:t>brain</a:t>
            </a:r>
            <a:r>
              <a:rPr lang="pl-PL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pl-PL" sz="800" dirty="0" err="1" smtClean="0">
                <a:solidFill>
                  <a:schemeClr val="bg1">
                    <a:lumMod val="65000"/>
                  </a:schemeClr>
                </a:solidFill>
              </a:rPr>
              <a:t>injury</a:t>
            </a:r>
            <a:r>
              <a:rPr lang="pl-PL" sz="800" dirty="0" smtClean="0">
                <a:solidFill>
                  <a:schemeClr val="bg1">
                    <a:lumMod val="65000"/>
                  </a:schemeClr>
                </a:solidFill>
              </a:rPr>
              <a:t>?." </a:t>
            </a:r>
            <a:r>
              <a:rPr lang="pl-PL" sz="800" i="1" dirty="0" err="1" smtClean="0">
                <a:solidFill>
                  <a:schemeClr val="bg1">
                    <a:lumMod val="65000"/>
                  </a:schemeClr>
                </a:solidFill>
              </a:rPr>
              <a:t>Brain</a:t>
            </a:r>
            <a:r>
              <a:rPr lang="pl-PL" sz="800" i="1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pl-PL" sz="800" i="1" dirty="0" err="1" smtClean="0">
                <a:solidFill>
                  <a:schemeClr val="bg1">
                    <a:lumMod val="65000"/>
                  </a:schemeClr>
                </a:solidFill>
              </a:rPr>
              <a:t>Injury</a:t>
            </a:r>
            <a:r>
              <a:rPr lang="pl-PL" sz="800" dirty="0" smtClean="0">
                <a:solidFill>
                  <a:schemeClr val="bg1">
                    <a:lumMod val="65000"/>
                  </a:schemeClr>
                </a:solidFill>
              </a:rPr>
              <a:t> 26.6 (2012): 887-890.</a:t>
            </a:r>
          </a:p>
          <a:p>
            <a:endParaRPr lang="pl-PL" dirty="0" smtClean="0"/>
          </a:p>
          <a:p>
            <a:endParaRPr lang="pl-PL" dirty="0"/>
          </a:p>
        </p:txBody>
      </p:sp>
      <p:sp>
        <p:nvSpPr>
          <p:cNvPr id="6" name="pole tekstowe 5"/>
          <p:cNvSpPr txBox="1"/>
          <p:nvPr/>
        </p:nvSpPr>
        <p:spPr>
          <a:xfrm>
            <a:off x="214282" y="1643050"/>
            <a:ext cx="8572560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Dowody na temat wpływu początkowego zastosowania wysokiego/niskiego </a:t>
            </a:r>
            <a:r>
              <a:rPr lang="pl-PL" dirty="0" err="1" smtClean="0"/>
              <a:t>FiO</a:t>
            </a:r>
            <a:r>
              <a:rPr lang="pl-PL" dirty="0" smtClean="0"/>
              <a:t> </a:t>
            </a:r>
            <a:r>
              <a:rPr lang="pl-PL" baseline="-25000" dirty="0" smtClean="0"/>
              <a:t>2</a:t>
            </a:r>
            <a:r>
              <a:rPr lang="pl-PL" dirty="0" smtClean="0"/>
              <a:t> u pacjentów z TBI na śmiertelność wewnątrzszpitalną były bardzo ograniczone. Brakuje dowodów na stosowanie dodatkowego tlenu u pacjentów z TBI oddychających spontanicznie.</a:t>
            </a:r>
            <a:endParaRPr lang="pl-PL" sz="800" dirty="0" smtClean="0"/>
          </a:p>
          <a:p>
            <a:r>
              <a:rPr lang="en-US" sz="700" dirty="0" smtClean="0">
                <a:solidFill>
                  <a:schemeClr val="bg1">
                    <a:lumMod val="65000"/>
                  </a:schemeClr>
                </a:solidFill>
              </a:rPr>
              <a:t>Evidence on the effect of initial use of high/low FiO</a:t>
            </a:r>
            <a:r>
              <a:rPr lang="en-US" sz="700" baseline="-25000" dirty="0" smtClean="0">
                <a:solidFill>
                  <a:schemeClr val="bg1">
                    <a:lumMod val="65000"/>
                  </a:schemeClr>
                </a:solidFill>
              </a:rPr>
              <a:t>2</a:t>
            </a:r>
            <a:r>
              <a:rPr lang="en-US" sz="700" dirty="0" smtClean="0">
                <a:solidFill>
                  <a:schemeClr val="bg1">
                    <a:lumMod val="65000"/>
                  </a:schemeClr>
                </a:solidFill>
              </a:rPr>
              <a:t> for TBI patients on in-hospital mortality was extremely limited. Evidence on the use of supplemental oxygen for spontaneously breathing TBI patients is lacking.</a:t>
            </a:r>
            <a:endParaRPr lang="pl-PL" sz="700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pl-PL" sz="800" dirty="0" smtClean="0">
                <a:solidFill>
                  <a:schemeClr val="bg1">
                    <a:lumMod val="65000"/>
                  </a:schemeClr>
                </a:solidFill>
              </a:rPr>
              <a:t>Hansen, Thea </a:t>
            </a:r>
            <a:r>
              <a:rPr lang="pl-PL" sz="800" dirty="0" err="1" smtClean="0">
                <a:solidFill>
                  <a:schemeClr val="bg1">
                    <a:lumMod val="65000"/>
                  </a:schemeClr>
                </a:solidFill>
              </a:rPr>
              <a:t>Ellehammer</a:t>
            </a:r>
            <a:r>
              <a:rPr lang="pl-PL" sz="800" dirty="0" smtClean="0">
                <a:solidFill>
                  <a:schemeClr val="bg1">
                    <a:lumMod val="65000"/>
                  </a:schemeClr>
                </a:solidFill>
              </a:rPr>
              <a:t>, et al. "</a:t>
            </a:r>
            <a:r>
              <a:rPr lang="pl-PL" sz="800" dirty="0" err="1" smtClean="0">
                <a:solidFill>
                  <a:schemeClr val="bg1">
                    <a:lumMod val="65000"/>
                  </a:schemeClr>
                </a:solidFill>
              </a:rPr>
              <a:t>Supplemental</a:t>
            </a:r>
            <a:r>
              <a:rPr lang="pl-PL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pl-PL" sz="800" dirty="0" err="1" smtClean="0">
                <a:solidFill>
                  <a:schemeClr val="bg1">
                    <a:lumMod val="65000"/>
                  </a:schemeClr>
                </a:solidFill>
              </a:rPr>
              <a:t>oxygen</a:t>
            </a:r>
            <a:r>
              <a:rPr lang="pl-PL" sz="800" dirty="0" smtClean="0">
                <a:solidFill>
                  <a:schemeClr val="bg1">
                    <a:lumMod val="65000"/>
                  </a:schemeClr>
                </a:solidFill>
              </a:rPr>
              <a:t> for </a:t>
            </a:r>
            <a:r>
              <a:rPr lang="pl-PL" sz="800" dirty="0" err="1" smtClean="0">
                <a:solidFill>
                  <a:schemeClr val="bg1">
                    <a:lumMod val="65000"/>
                  </a:schemeClr>
                </a:solidFill>
              </a:rPr>
              <a:t>traumatic</a:t>
            </a:r>
            <a:r>
              <a:rPr lang="pl-PL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pl-PL" sz="800" dirty="0" err="1" smtClean="0">
                <a:solidFill>
                  <a:schemeClr val="bg1">
                    <a:lumMod val="65000"/>
                  </a:schemeClr>
                </a:solidFill>
              </a:rPr>
              <a:t>brain</a:t>
            </a:r>
            <a:r>
              <a:rPr lang="pl-PL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pl-PL" sz="800" dirty="0" err="1" smtClean="0">
                <a:solidFill>
                  <a:schemeClr val="bg1">
                    <a:lumMod val="65000"/>
                  </a:schemeClr>
                </a:solidFill>
              </a:rPr>
              <a:t>injury</a:t>
            </a:r>
            <a:r>
              <a:rPr lang="pl-PL" sz="800" dirty="0" smtClean="0">
                <a:solidFill>
                  <a:schemeClr val="bg1">
                    <a:lumMod val="65000"/>
                  </a:schemeClr>
                </a:solidFill>
              </a:rPr>
              <a:t>: A </a:t>
            </a:r>
            <a:r>
              <a:rPr lang="pl-PL" sz="800" dirty="0" err="1" smtClean="0">
                <a:solidFill>
                  <a:schemeClr val="bg1">
                    <a:lumMod val="65000"/>
                  </a:schemeClr>
                </a:solidFill>
              </a:rPr>
              <a:t>systematic</a:t>
            </a:r>
            <a:r>
              <a:rPr lang="pl-PL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pl-PL" sz="800" dirty="0" err="1" smtClean="0">
                <a:solidFill>
                  <a:schemeClr val="bg1">
                    <a:lumMod val="65000"/>
                  </a:schemeClr>
                </a:solidFill>
              </a:rPr>
              <a:t>review</a:t>
            </a:r>
            <a:r>
              <a:rPr lang="pl-PL" sz="800" dirty="0" smtClean="0">
                <a:solidFill>
                  <a:schemeClr val="bg1">
                    <a:lumMod val="65000"/>
                  </a:schemeClr>
                </a:solidFill>
              </a:rPr>
              <a:t>." </a:t>
            </a:r>
            <a:r>
              <a:rPr lang="pl-PL" sz="800" i="1" dirty="0" smtClean="0">
                <a:solidFill>
                  <a:schemeClr val="bg1">
                    <a:lumMod val="65000"/>
                  </a:schemeClr>
                </a:solidFill>
              </a:rPr>
              <a:t>Acta </a:t>
            </a:r>
            <a:r>
              <a:rPr lang="pl-PL" sz="800" i="1" dirty="0" err="1" smtClean="0">
                <a:solidFill>
                  <a:schemeClr val="bg1">
                    <a:lumMod val="65000"/>
                  </a:schemeClr>
                </a:solidFill>
              </a:rPr>
              <a:t>Anaesthesiologica</a:t>
            </a:r>
            <a:r>
              <a:rPr lang="pl-PL" sz="800" i="1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pl-PL" sz="800" i="1" dirty="0" err="1" smtClean="0">
                <a:solidFill>
                  <a:schemeClr val="bg1">
                    <a:lumMod val="65000"/>
                  </a:schemeClr>
                </a:solidFill>
              </a:rPr>
              <a:t>Scandinavica</a:t>
            </a:r>
            <a:r>
              <a:rPr lang="pl-PL" sz="800" dirty="0" smtClean="0">
                <a:solidFill>
                  <a:schemeClr val="bg1">
                    <a:lumMod val="65000"/>
                  </a:schemeClr>
                </a:solidFill>
              </a:rPr>
              <a:t> 66.3 (2022): 307-316.</a:t>
            </a:r>
            <a:endParaRPr lang="pl-PL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pole tekstowe 7"/>
          <p:cNvSpPr txBox="1"/>
          <p:nvPr/>
        </p:nvSpPr>
        <p:spPr>
          <a:xfrm>
            <a:off x="214282" y="4143380"/>
            <a:ext cx="835824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Mimo wielu kontrowersji, PEEP rzędu 10-15 cmH</a:t>
            </a:r>
            <a:r>
              <a:rPr lang="pl-PL" baseline="-25000" dirty="0" smtClean="0"/>
              <a:t>2</a:t>
            </a:r>
            <a:r>
              <a:rPr lang="pl-PL" dirty="0" smtClean="0"/>
              <a:t>O jest bezpieczny dla pacjentów po TBI bez ryzyka obniżenia CPP. Wartości przekraczające 15cm H</a:t>
            </a:r>
            <a:r>
              <a:rPr lang="pl-PL" baseline="-25000" dirty="0" smtClean="0"/>
              <a:t>2</a:t>
            </a:r>
            <a:r>
              <a:rPr lang="pl-PL" dirty="0" smtClean="0"/>
              <a:t>O mogą utrudniać odpływ żylny z  mózgu, zwiększając CBV i ICP. Zaleca się stosowanie PEEP na poziomie 5-8 cm H</a:t>
            </a:r>
            <a:r>
              <a:rPr lang="pl-PL" baseline="-25000" dirty="0" smtClean="0"/>
              <a:t>2</a:t>
            </a:r>
            <a:r>
              <a:rPr lang="pl-PL" dirty="0" smtClean="0"/>
              <a:t>O.</a:t>
            </a:r>
          </a:p>
          <a:p>
            <a:r>
              <a:rPr lang="pl-PL" sz="800" dirty="0" err="1" smtClean="0">
                <a:solidFill>
                  <a:schemeClr val="bg1">
                    <a:lumMod val="65000"/>
                  </a:schemeClr>
                </a:solidFill>
              </a:rPr>
              <a:t>Tyrak</a:t>
            </a:r>
            <a:r>
              <a:rPr lang="pl-PL" sz="800" dirty="0" smtClean="0">
                <a:solidFill>
                  <a:schemeClr val="bg1">
                    <a:lumMod val="65000"/>
                  </a:schemeClr>
                </a:solidFill>
              </a:rPr>
              <a:t>, Jerzy. "Postępowanie w urazach czaszkowo-mózgowych." </a:t>
            </a:r>
            <a:r>
              <a:rPr lang="pl-PL" sz="800" i="1" dirty="0" err="1" smtClean="0">
                <a:solidFill>
                  <a:schemeClr val="bg1">
                    <a:lumMod val="65000"/>
                  </a:schemeClr>
                </a:solidFill>
              </a:rPr>
              <a:t>Anaesthesiology</a:t>
            </a:r>
            <a:r>
              <a:rPr lang="pl-PL" sz="800" i="1" dirty="0" smtClean="0">
                <a:solidFill>
                  <a:schemeClr val="bg1">
                    <a:lumMod val="65000"/>
                  </a:schemeClr>
                </a:solidFill>
              </a:rPr>
              <a:t> &amp; </a:t>
            </a:r>
            <a:r>
              <a:rPr lang="pl-PL" sz="800" i="1" dirty="0" err="1" smtClean="0">
                <a:solidFill>
                  <a:schemeClr val="bg1">
                    <a:lumMod val="65000"/>
                  </a:schemeClr>
                </a:solidFill>
              </a:rPr>
              <a:t>Rescue</a:t>
            </a:r>
            <a:r>
              <a:rPr lang="pl-PL" sz="800" i="1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pl-PL" sz="800" i="1" dirty="0" err="1" smtClean="0">
                <a:solidFill>
                  <a:schemeClr val="bg1">
                    <a:lumMod val="65000"/>
                  </a:schemeClr>
                </a:solidFill>
              </a:rPr>
              <a:t>Medicine</a:t>
            </a:r>
            <a:r>
              <a:rPr lang="pl-PL" sz="800" i="1" dirty="0" smtClean="0">
                <a:solidFill>
                  <a:schemeClr val="bg1">
                    <a:lumMod val="65000"/>
                  </a:schemeClr>
                </a:solidFill>
              </a:rPr>
              <a:t>/Anestezjologia i Ratownictwo</a:t>
            </a:r>
            <a:r>
              <a:rPr lang="pl-PL" sz="800" dirty="0" smtClean="0">
                <a:solidFill>
                  <a:schemeClr val="bg1">
                    <a:lumMod val="65000"/>
                  </a:schemeClr>
                </a:solidFill>
              </a:rPr>
              <a:t> 11.4 (2017).</a:t>
            </a:r>
          </a:p>
          <a:p>
            <a:endParaRPr lang="pl-PL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Pił alkohol i utopił się. DRASTYCZNE ZDJĘCIA"/>
          <p:cNvPicPr>
            <a:picLocks noChangeAspect="1" noChangeArrowheads="1"/>
          </p:cNvPicPr>
          <p:nvPr/>
        </p:nvPicPr>
        <p:blipFill>
          <a:blip r:embed="rId2">
            <a:lum bright="70000" contrast="-70000"/>
          </a:blip>
          <a:srcRect l="8730" r="5556"/>
          <a:stretch>
            <a:fillRect/>
          </a:stretch>
        </p:blipFill>
        <p:spPr bwMode="auto">
          <a:xfrm>
            <a:off x="142844" y="-31746"/>
            <a:ext cx="8858280" cy="6889746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PEEP u topielca</a:t>
            </a:r>
            <a:endParaRPr lang="pl-PL" dirty="0"/>
          </a:p>
        </p:txBody>
      </p:sp>
      <p:sp>
        <p:nvSpPr>
          <p:cNvPr id="4" name="pole tekstowe 3"/>
          <p:cNvSpPr txBox="1"/>
          <p:nvPr/>
        </p:nvSpPr>
        <p:spPr>
          <a:xfrm>
            <a:off x="1214414" y="2357430"/>
            <a:ext cx="65156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4000" b="1" dirty="0" smtClean="0">
                <a:solidFill>
                  <a:srgbClr val="FF0000"/>
                </a:solidFill>
              </a:rPr>
              <a:t>Topielec = obrzęk płuc = ARDS</a:t>
            </a:r>
            <a:endParaRPr lang="pl-PL" b="1" dirty="0">
              <a:solidFill>
                <a:srgbClr val="FF0000"/>
              </a:solidFill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1118815" y="3786190"/>
            <a:ext cx="18101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4000" b="1" dirty="0" smtClean="0">
                <a:solidFill>
                  <a:srgbClr val="FF0000"/>
                </a:solidFill>
              </a:rPr>
              <a:t>↑ PEEP</a:t>
            </a:r>
            <a:endParaRPr lang="pl-PL" b="1" dirty="0">
              <a:solidFill>
                <a:srgbClr val="FF0000"/>
              </a:solidFill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5905161" y="3792684"/>
            <a:ext cx="18101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4000" b="1" dirty="0" smtClean="0">
                <a:solidFill>
                  <a:srgbClr val="FF0000"/>
                </a:solidFill>
              </a:rPr>
              <a:t>↑ PEEP</a:t>
            </a:r>
            <a:endParaRPr lang="pl-PL" b="1" dirty="0">
              <a:solidFill>
                <a:srgbClr val="FF0000"/>
              </a:solidFill>
            </a:endParaRPr>
          </a:p>
        </p:txBody>
      </p:sp>
      <p:sp>
        <p:nvSpPr>
          <p:cNvPr id="7" name="pole tekstowe 6"/>
          <p:cNvSpPr txBox="1"/>
          <p:nvPr/>
        </p:nvSpPr>
        <p:spPr>
          <a:xfrm>
            <a:off x="2285984" y="4786322"/>
            <a:ext cx="4572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 smtClean="0">
                <a:solidFill>
                  <a:srgbClr val="FF0000"/>
                </a:solidFill>
              </a:rPr>
              <a:t>Czy w OZW ↑ PEEP?</a:t>
            </a:r>
            <a:endParaRPr lang="pl-PL" b="1" dirty="0">
              <a:solidFill>
                <a:srgbClr val="FF0000"/>
              </a:solidFill>
            </a:endParaRPr>
          </a:p>
        </p:txBody>
      </p:sp>
      <p:cxnSp>
        <p:nvCxnSpPr>
          <p:cNvPr id="9" name="Łącznik prosty ze strzałką 8"/>
          <p:cNvCxnSpPr/>
          <p:nvPr/>
        </p:nvCxnSpPr>
        <p:spPr>
          <a:xfrm rot="5400000">
            <a:off x="1785918" y="3429000"/>
            <a:ext cx="714380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Łącznik prosty ze strzałką 9"/>
          <p:cNvCxnSpPr/>
          <p:nvPr/>
        </p:nvCxnSpPr>
        <p:spPr>
          <a:xfrm rot="5400000">
            <a:off x="6501620" y="3428206"/>
            <a:ext cx="714380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Łącznik prosty ze strzałką 10"/>
          <p:cNvCxnSpPr/>
          <p:nvPr/>
        </p:nvCxnSpPr>
        <p:spPr>
          <a:xfrm rot="5400000">
            <a:off x="3822695" y="3892553"/>
            <a:ext cx="1357322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POChP Skaner – sprawdź czy masz zdrowe płuca - Diagnostyka - Polki.pl"/>
          <p:cNvPicPr>
            <a:picLocks noChangeAspect="1" noChangeArrowheads="1"/>
          </p:cNvPicPr>
          <p:nvPr/>
        </p:nvPicPr>
        <p:blipFill>
          <a:blip r:embed="rId2">
            <a:lum bright="70000" contrast="-7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PEEP w POCHP</a:t>
            </a:r>
            <a:endParaRPr lang="pl-PL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8794" y="1285860"/>
            <a:ext cx="5376877" cy="5159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Atak serca a nagłe zatrzymanie krążenia | MojeSerce.info - Magazyn  Pacjentów Kardiologicznych"/>
          <p:cNvPicPr>
            <a:picLocks noChangeAspect="1" noChangeArrowheads="1"/>
          </p:cNvPicPr>
          <p:nvPr/>
        </p:nvPicPr>
        <p:blipFill>
          <a:blip r:embed="rId2">
            <a:lum bright="70000" contrast="-7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PEEP w NZK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1"/>
            <a:ext cx="8258204" cy="19716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000" dirty="0" smtClean="0"/>
              <a:t>Wyniki naszego badania sugerują, że PEEP 5 cmH</a:t>
            </a:r>
            <a:r>
              <a:rPr lang="pl-PL" sz="2000" baseline="-25000" dirty="0" smtClean="0"/>
              <a:t>2</a:t>
            </a:r>
            <a:r>
              <a:rPr lang="pl-PL" sz="2000" dirty="0" smtClean="0"/>
              <a:t>O jest optymalnym PEEP poziom do wykonywania resuscytacji krążeniowo-oddechowej […]</a:t>
            </a:r>
          </a:p>
          <a:p>
            <a:pPr marL="0" indent="0">
              <a:buNone/>
            </a:pPr>
            <a:endParaRPr lang="pl-PL" sz="800" dirty="0" smtClean="0"/>
          </a:p>
          <a:p>
            <a:pPr marL="0" indent="0">
              <a:buNone/>
            </a:pPr>
            <a:r>
              <a:rPr lang="pl-PL" sz="800" dirty="0" smtClean="0">
                <a:solidFill>
                  <a:schemeClr val="bg1">
                    <a:lumMod val="50000"/>
                  </a:schemeClr>
                </a:solidFill>
              </a:rPr>
              <a:t>T</a:t>
            </a:r>
            <a:r>
              <a:rPr lang="en-US" sz="800" dirty="0" smtClean="0">
                <a:solidFill>
                  <a:schemeClr val="bg1">
                    <a:lumMod val="50000"/>
                  </a:schemeClr>
                </a:solidFill>
              </a:rPr>
              <a:t>he results of our study would suggest a PEEP of 5 cmH</a:t>
            </a:r>
            <a:r>
              <a:rPr lang="en-US" sz="800" baseline="-25000" dirty="0" smtClean="0">
                <a:solidFill>
                  <a:schemeClr val="bg1">
                    <a:lumMod val="50000"/>
                  </a:schemeClr>
                </a:solidFill>
              </a:rPr>
              <a:t>2</a:t>
            </a:r>
            <a:r>
              <a:rPr lang="en-US" sz="800" dirty="0" smtClean="0">
                <a:solidFill>
                  <a:schemeClr val="bg1">
                    <a:lumMod val="50000"/>
                  </a:schemeClr>
                </a:solidFill>
              </a:rPr>
              <a:t>O is the optimum PEEP level for performing CPR</a:t>
            </a:r>
            <a:r>
              <a:rPr lang="pl-PL" sz="800" dirty="0" smtClean="0">
                <a:solidFill>
                  <a:schemeClr val="bg1">
                    <a:lumMod val="50000"/>
                  </a:schemeClr>
                </a:solidFill>
              </a:rPr>
              <a:t> […]</a:t>
            </a:r>
            <a:endParaRPr lang="pl-PL" sz="800" dirty="0" smtClean="0"/>
          </a:p>
          <a:p>
            <a:pPr marL="0" indent="0">
              <a:buNone/>
            </a:pPr>
            <a:r>
              <a:rPr lang="pl-PL" sz="800" i="1" dirty="0" err="1" smtClean="0">
                <a:solidFill>
                  <a:schemeClr val="bg1">
                    <a:lumMod val="65000"/>
                  </a:schemeClr>
                </a:solidFill>
              </a:rPr>
              <a:t>Levenbrown</a:t>
            </a:r>
            <a:r>
              <a:rPr lang="pl-PL" sz="800" i="1" dirty="0" smtClean="0">
                <a:solidFill>
                  <a:schemeClr val="bg1">
                    <a:lumMod val="65000"/>
                  </a:schemeClr>
                </a:solidFill>
              </a:rPr>
              <a:t>, Y., </a:t>
            </a:r>
            <a:r>
              <a:rPr lang="pl-PL" sz="800" i="1" dirty="0" err="1" smtClean="0">
                <a:solidFill>
                  <a:schemeClr val="bg1">
                    <a:lumMod val="65000"/>
                  </a:schemeClr>
                </a:solidFill>
              </a:rPr>
              <a:t>Hossain</a:t>
            </a:r>
            <a:r>
              <a:rPr lang="pl-PL" sz="800" i="1" dirty="0" smtClean="0">
                <a:solidFill>
                  <a:schemeClr val="bg1">
                    <a:lumMod val="65000"/>
                  </a:schemeClr>
                </a:solidFill>
              </a:rPr>
              <a:t>, M.J., </a:t>
            </a:r>
            <a:r>
              <a:rPr lang="pl-PL" sz="800" i="1" dirty="0" err="1" smtClean="0">
                <a:solidFill>
                  <a:schemeClr val="bg1">
                    <a:lumMod val="65000"/>
                  </a:schemeClr>
                </a:solidFill>
              </a:rPr>
              <a:t>Keith</a:t>
            </a:r>
            <a:r>
              <a:rPr lang="pl-PL" sz="800" i="1" dirty="0" smtClean="0">
                <a:solidFill>
                  <a:schemeClr val="bg1">
                    <a:lumMod val="65000"/>
                  </a:schemeClr>
                </a:solidFill>
              </a:rPr>
              <a:t>, J.P. et al. </a:t>
            </a:r>
            <a:r>
              <a:rPr lang="pl-PL" sz="800" i="1" dirty="0" err="1" smtClean="0">
                <a:solidFill>
                  <a:schemeClr val="bg1">
                    <a:lumMod val="65000"/>
                  </a:schemeClr>
                </a:solidFill>
              </a:rPr>
              <a:t>The</a:t>
            </a:r>
            <a:r>
              <a:rPr lang="pl-PL" sz="800" i="1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pl-PL" sz="800" i="1" dirty="0" err="1" smtClean="0">
                <a:solidFill>
                  <a:schemeClr val="bg1">
                    <a:lumMod val="65000"/>
                  </a:schemeClr>
                </a:solidFill>
              </a:rPr>
              <a:t>effect</a:t>
            </a:r>
            <a:r>
              <a:rPr lang="pl-PL" sz="800" i="1" dirty="0" smtClean="0">
                <a:solidFill>
                  <a:schemeClr val="bg1">
                    <a:lumMod val="65000"/>
                  </a:schemeClr>
                </a:solidFill>
              </a:rPr>
              <a:t> of </a:t>
            </a:r>
            <a:r>
              <a:rPr lang="pl-PL" sz="800" i="1" dirty="0" err="1" smtClean="0">
                <a:solidFill>
                  <a:schemeClr val="bg1">
                    <a:lumMod val="65000"/>
                  </a:schemeClr>
                </a:solidFill>
              </a:rPr>
              <a:t>positive</a:t>
            </a:r>
            <a:r>
              <a:rPr lang="pl-PL" sz="800" i="1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pl-PL" sz="800" i="1" dirty="0" err="1" smtClean="0">
                <a:solidFill>
                  <a:schemeClr val="bg1">
                    <a:lumMod val="65000"/>
                  </a:schemeClr>
                </a:solidFill>
              </a:rPr>
              <a:t>end-expiratory</a:t>
            </a:r>
            <a:r>
              <a:rPr lang="pl-PL" sz="800" i="1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pl-PL" sz="800" i="1" dirty="0" err="1" smtClean="0">
                <a:solidFill>
                  <a:schemeClr val="bg1">
                    <a:lumMod val="65000"/>
                  </a:schemeClr>
                </a:solidFill>
              </a:rPr>
              <a:t>pressure</a:t>
            </a:r>
            <a:r>
              <a:rPr lang="pl-PL" sz="800" i="1" dirty="0" smtClean="0">
                <a:solidFill>
                  <a:schemeClr val="bg1">
                    <a:lumMod val="65000"/>
                  </a:schemeClr>
                </a:solidFill>
              </a:rPr>
              <a:t> on </a:t>
            </a:r>
            <a:r>
              <a:rPr lang="pl-PL" sz="800" i="1" dirty="0" err="1" smtClean="0">
                <a:solidFill>
                  <a:schemeClr val="bg1">
                    <a:lumMod val="65000"/>
                  </a:schemeClr>
                </a:solidFill>
              </a:rPr>
              <a:t>cardiac</a:t>
            </a:r>
            <a:r>
              <a:rPr lang="pl-PL" sz="800" i="1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pl-PL" sz="800" i="1" dirty="0" err="1" smtClean="0">
                <a:solidFill>
                  <a:schemeClr val="bg1">
                    <a:lumMod val="65000"/>
                  </a:schemeClr>
                </a:solidFill>
              </a:rPr>
              <a:t>output</a:t>
            </a:r>
            <a:r>
              <a:rPr lang="pl-PL" sz="800" i="1" dirty="0" smtClean="0">
                <a:solidFill>
                  <a:schemeClr val="bg1">
                    <a:lumMod val="65000"/>
                  </a:schemeClr>
                </a:solidFill>
              </a:rPr>
              <a:t> and </a:t>
            </a:r>
            <a:r>
              <a:rPr lang="pl-PL" sz="800" i="1" dirty="0" err="1" smtClean="0">
                <a:solidFill>
                  <a:schemeClr val="bg1">
                    <a:lumMod val="65000"/>
                  </a:schemeClr>
                </a:solidFill>
              </a:rPr>
              <a:t>oxygen</a:t>
            </a:r>
            <a:r>
              <a:rPr lang="pl-PL" sz="800" i="1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pl-PL" sz="800" i="1" dirty="0" err="1" smtClean="0">
                <a:solidFill>
                  <a:schemeClr val="bg1">
                    <a:lumMod val="65000"/>
                  </a:schemeClr>
                </a:solidFill>
              </a:rPr>
              <a:t>delivery</a:t>
            </a:r>
            <a:r>
              <a:rPr lang="pl-PL" sz="800" i="1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pl-PL" sz="800" i="1" dirty="0" err="1" smtClean="0">
                <a:solidFill>
                  <a:schemeClr val="bg1">
                    <a:lumMod val="65000"/>
                  </a:schemeClr>
                </a:solidFill>
              </a:rPr>
              <a:t>during</a:t>
            </a:r>
            <a:r>
              <a:rPr lang="pl-PL" sz="800" i="1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pl-PL" sz="800" i="1" dirty="0" err="1" smtClean="0">
                <a:solidFill>
                  <a:schemeClr val="bg1">
                    <a:lumMod val="65000"/>
                  </a:schemeClr>
                </a:solidFill>
              </a:rPr>
              <a:t>cardiopulmonary</a:t>
            </a:r>
            <a:r>
              <a:rPr lang="pl-PL" sz="800" i="1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pl-PL" sz="800" i="1" dirty="0" err="1" smtClean="0">
                <a:solidFill>
                  <a:schemeClr val="bg1">
                    <a:lumMod val="65000"/>
                  </a:schemeClr>
                </a:solidFill>
              </a:rPr>
              <a:t>resuscitation</a:t>
            </a:r>
            <a:r>
              <a:rPr lang="pl-PL" sz="800" i="1" dirty="0" smtClean="0">
                <a:solidFill>
                  <a:schemeClr val="bg1">
                    <a:lumMod val="65000"/>
                  </a:schemeClr>
                </a:solidFill>
              </a:rPr>
              <a:t>. </a:t>
            </a:r>
            <a:r>
              <a:rPr lang="pl-PL" sz="800" i="1" dirty="0" err="1" smtClean="0">
                <a:solidFill>
                  <a:schemeClr val="bg1">
                    <a:lumMod val="65000"/>
                  </a:schemeClr>
                </a:solidFill>
              </a:rPr>
              <a:t>ICMx</a:t>
            </a:r>
            <a:r>
              <a:rPr lang="pl-PL" sz="800" i="1" dirty="0" smtClean="0">
                <a:solidFill>
                  <a:schemeClr val="bg1">
                    <a:lumMod val="65000"/>
                  </a:schemeClr>
                </a:solidFill>
              </a:rPr>
              <a:t> 8, 36 (2020). https://doi.org/10.1186/s40635-020-00330-2</a:t>
            </a:r>
          </a:p>
          <a:p>
            <a:pPr marL="0" indent="0">
              <a:buNone/>
            </a:pPr>
            <a:endParaRPr lang="pl-PL" sz="2000" dirty="0"/>
          </a:p>
        </p:txBody>
      </p:sp>
      <p:sp>
        <p:nvSpPr>
          <p:cNvPr id="6" name="pole tekstowe 5"/>
          <p:cNvSpPr txBox="1"/>
          <p:nvPr/>
        </p:nvSpPr>
        <p:spPr>
          <a:xfrm>
            <a:off x="428596" y="3286124"/>
            <a:ext cx="8001056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U pacjentów wentylowanych mechanicznie należy sprawdzić położenie i drożność rurki intubacyjnej, zwiększyć wdechowe stężenie tlenu do 100% oraz wyłączyć PEEP (dodatnie ciśnienie końcowo-wydechowe).</a:t>
            </a:r>
          </a:p>
          <a:p>
            <a:endParaRPr lang="pl-PL" dirty="0" smtClean="0"/>
          </a:p>
          <a:p>
            <a:r>
              <a:rPr lang="pl-PL" dirty="0" smtClean="0"/>
              <a:t>Jeśli występują objawy pułapki powietrznej i hiperwentylacji, należy rozłączyć i przerwać wentylację dodatnimi ciśnieniami […] Jeżeli podejrzewa się nadmierne rozdęcie płuc, okresowe rozłączenie rurki intubacyjnej […] może uwolnić uwięźnięte powietrze.</a:t>
            </a:r>
          </a:p>
          <a:p>
            <a:endParaRPr lang="pl-PL" dirty="0" smtClean="0"/>
          </a:p>
          <a:p>
            <a:r>
              <a:rPr lang="en-US" sz="1000" dirty="0" smtClean="0">
                <a:solidFill>
                  <a:schemeClr val="bg1">
                    <a:lumMod val="65000"/>
                  </a:schemeClr>
                </a:solidFill>
              </a:rPr>
              <a:t>Lott, </a:t>
            </a:r>
            <a:r>
              <a:rPr lang="en-US" sz="1000" dirty="0" err="1" smtClean="0">
                <a:solidFill>
                  <a:schemeClr val="bg1">
                    <a:lumMod val="65000"/>
                  </a:schemeClr>
                </a:solidFill>
              </a:rPr>
              <a:t>Carsten</a:t>
            </a:r>
            <a:r>
              <a:rPr lang="en-US" sz="1000" dirty="0" smtClean="0">
                <a:solidFill>
                  <a:schemeClr val="bg1">
                    <a:lumMod val="65000"/>
                  </a:schemeClr>
                </a:solidFill>
              </a:rPr>
              <a:t>, et al. "European Resuscitation Council Guidelines 2021: cardiac arrest in special circumstances." </a:t>
            </a:r>
            <a:r>
              <a:rPr lang="en-US" sz="1000" i="1" dirty="0" smtClean="0">
                <a:solidFill>
                  <a:schemeClr val="bg1">
                    <a:lumMod val="65000"/>
                  </a:schemeClr>
                </a:solidFill>
              </a:rPr>
              <a:t>Resuscitation</a:t>
            </a:r>
            <a:r>
              <a:rPr lang="en-US" sz="1000" dirty="0" smtClean="0">
                <a:solidFill>
                  <a:schemeClr val="bg1">
                    <a:lumMod val="65000"/>
                  </a:schemeClr>
                </a:solidFill>
              </a:rPr>
              <a:t> 161 (2021): 152-219.</a:t>
            </a:r>
            <a:endParaRPr lang="pl-PL" sz="1000" dirty="0" smtClean="0">
              <a:solidFill>
                <a:schemeClr val="bg1">
                  <a:lumMod val="65000"/>
                </a:schemeClr>
              </a:solidFill>
            </a:endParaRPr>
          </a:p>
          <a:p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3200" dirty="0" smtClean="0"/>
              <a:t>Czy należy stosować PEEP – podsumowując…</a:t>
            </a:r>
            <a:endParaRPr lang="pl-PL" sz="32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17681"/>
            <a:ext cx="8229600" cy="4525963"/>
          </a:xfrm>
        </p:spPr>
        <p:txBody>
          <a:bodyPr>
            <a:normAutofit/>
          </a:bodyPr>
          <a:lstStyle/>
          <a:p>
            <a:pPr>
              <a:lnSpc>
                <a:spcPct val="160000"/>
              </a:lnSpc>
            </a:pPr>
            <a:r>
              <a:rPr lang="pl-PL" sz="2800" dirty="0" smtClean="0"/>
              <a:t>w </a:t>
            </a:r>
            <a:r>
              <a:rPr lang="pl-PL" sz="2800" dirty="0" err="1" smtClean="0"/>
              <a:t>politraumie</a:t>
            </a:r>
            <a:r>
              <a:rPr lang="pl-PL" sz="2800" dirty="0" smtClean="0"/>
              <a:t> – </a:t>
            </a:r>
          </a:p>
          <a:p>
            <a:pPr>
              <a:lnSpc>
                <a:spcPct val="160000"/>
              </a:lnSpc>
            </a:pPr>
            <a:r>
              <a:rPr lang="pl-PL" sz="2800" dirty="0" smtClean="0"/>
              <a:t>w urazie czaszkowo mózgowym – </a:t>
            </a:r>
          </a:p>
          <a:p>
            <a:pPr>
              <a:lnSpc>
                <a:spcPct val="160000"/>
              </a:lnSpc>
            </a:pPr>
            <a:r>
              <a:rPr lang="pl-PL" sz="2800" dirty="0" smtClean="0"/>
              <a:t>u topielca – </a:t>
            </a:r>
          </a:p>
          <a:p>
            <a:pPr>
              <a:lnSpc>
                <a:spcPct val="160000"/>
              </a:lnSpc>
            </a:pPr>
            <a:r>
              <a:rPr lang="pl-PL" sz="2800" dirty="0" smtClean="0"/>
              <a:t>w POCHP – </a:t>
            </a:r>
          </a:p>
          <a:p>
            <a:pPr>
              <a:lnSpc>
                <a:spcPct val="160000"/>
              </a:lnSpc>
            </a:pPr>
            <a:r>
              <a:rPr lang="pl-PL" sz="2800" dirty="0" smtClean="0"/>
              <a:t>w NZK – </a:t>
            </a:r>
          </a:p>
        </p:txBody>
      </p:sp>
      <p:sp>
        <p:nvSpPr>
          <p:cNvPr id="4" name="Prostokąt 3"/>
          <p:cNvSpPr/>
          <p:nvPr/>
        </p:nvSpPr>
        <p:spPr>
          <a:xfrm>
            <a:off x="3286116" y="1714488"/>
            <a:ext cx="106208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pl-PL" sz="3600" b="1" dirty="0" smtClean="0">
                <a:ln/>
                <a:solidFill>
                  <a:srgbClr val="00B050"/>
                </a:solidFill>
              </a:rPr>
              <a:t>TAK!</a:t>
            </a:r>
            <a:endParaRPr lang="pl-PL" sz="5400" b="1" cap="none" spc="0" dirty="0">
              <a:ln/>
              <a:solidFill>
                <a:srgbClr val="00B050"/>
              </a:solidFill>
              <a:effectLst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5857884" y="2500306"/>
            <a:ext cx="106208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pl-PL" sz="3600" b="1" dirty="0" smtClean="0">
                <a:ln/>
                <a:solidFill>
                  <a:srgbClr val="00B050"/>
                </a:solidFill>
              </a:rPr>
              <a:t>TAK!</a:t>
            </a:r>
            <a:endParaRPr lang="pl-PL" sz="5400" b="1" cap="none" spc="0" dirty="0">
              <a:ln/>
              <a:solidFill>
                <a:srgbClr val="00B050"/>
              </a:solidFill>
              <a:effectLst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2714612" y="3286124"/>
            <a:ext cx="330763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pl-PL" sz="3600" b="1" dirty="0" smtClean="0">
                <a:ln/>
                <a:solidFill>
                  <a:srgbClr val="00B050"/>
                </a:solidFill>
              </a:rPr>
              <a:t>TAK, koniecznie!</a:t>
            </a:r>
            <a:endParaRPr lang="pl-PL" sz="5400" b="1" cap="none" spc="0" dirty="0">
              <a:ln/>
              <a:solidFill>
                <a:srgbClr val="00B050"/>
              </a:solidFill>
              <a:effectLst/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2214546" y="4786322"/>
            <a:ext cx="361387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pl-PL" sz="3600" b="1" dirty="0" smtClean="0">
                <a:ln/>
                <a:solidFill>
                  <a:srgbClr val="00B050"/>
                </a:solidFill>
              </a:rPr>
              <a:t>TAK, ale rozłączaj!</a:t>
            </a:r>
            <a:endParaRPr lang="pl-PL" sz="5400" b="1" cap="none" spc="0" dirty="0">
              <a:ln/>
              <a:solidFill>
                <a:srgbClr val="00B050"/>
              </a:solidFill>
              <a:effectLst/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2714612" y="4071942"/>
            <a:ext cx="106208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pl-PL" sz="3600" b="1" dirty="0" smtClean="0">
                <a:ln/>
                <a:solidFill>
                  <a:srgbClr val="00B050"/>
                </a:solidFill>
              </a:rPr>
              <a:t>TAK!</a:t>
            </a:r>
            <a:endParaRPr lang="pl-PL" sz="5400" b="1" cap="none" spc="0" dirty="0">
              <a:ln/>
              <a:solidFill>
                <a:srgbClr val="00B050"/>
              </a:solidFill>
              <a:effectLst/>
            </a:endParaRPr>
          </a:p>
        </p:txBody>
      </p:sp>
      <p:sp>
        <p:nvSpPr>
          <p:cNvPr id="9" name="Prostokąt 8"/>
          <p:cNvSpPr/>
          <p:nvPr/>
        </p:nvSpPr>
        <p:spPr>
          <a:xfrm>
            <a:off x="364095" y="5731393"/>
            <a:ext cx="849418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pl-PL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bo najważniejsza jest </a:t>
            </a:r>
            <a:r>
              <a:rPr lang="pl-PL" sz="4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o</a:t>
            </a:r>
            <a:r>
              <a:rPr lang="pl-PL" sz="4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ksygenacja</a:t>
            </a:r>
            <a:r>
              <a:rPr lang="pl-PL" sz="4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!</a:t>
            </a:r>
            <a:endParaRPr lang="pl-PL" sz="4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357159" y="1357298"/>
            <a:ext cx="8501122" cy="34778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pl-PL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NIGDY NIE STOSUJ PEEP WIĘKSZEGO NIŻ 2-3 cm H</a:t>
            </a:r>
            <a:r>
              <a:rPr lang="pl-PL" sz="4400" b="1" spc="50" baseline="-2500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</a:t>
            </a:r>
            <a:r>
              <a:rPr lang="pl-PL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O</a:t>
            </a:r>
          </a:p>
          <a:p>
            <a:pPr algn="ctr"/>
            <a:endParaRPr lang="pl-PL" sz="44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>
              <a:buFont typeface="Arial" pitchFamily="34" charset="0"/>
              <a:buChar char="•"/>
            </a:pPr>
            <a:r>
              <a:rPr lang="pl-PL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zatorowość płucna</a:t>
            </a:r>
          </a:p>
          <a:p>
            <a:pPr algn="ctr">
              <a:buFont typeface="Arial" pitchFamily="34" charset="0"/>
              <a:buChar char="•"/>
            </a:pPr>
            <a:r>
              <a:rPr lang="pl-PL" sz="4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nadciśnienie płucne</a:t>
            </a:r>
            <a:endParaRPr lang="pl-PL" sz="4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Prostokąt zaokrąglony 4"/>
          <p:cNvSpPr/>
          <p:nvPr/>
        </p:nvSpPr>
        <p:spPr>
          <a:xfrm>
            <a:off x="428596" y="785794"/>
            <a:ext cx="8215370" cy="4786346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Najczulsza mechaniczna waga świata | KopalniaWiedzy.pl"/>
          <p:cNvPicPr>
            <a:picLocks noChangeAspect="1" noChangeArrowheads="1"/>
          </p:cNvPicPr>
          <p:nvPr/>
        </p:nvPicPr>
        <p:blipFill>
          <a:blip r:embed="rId2"/>
          <a:srcRect l="2035"/>
          <a:stretch>
            <a:fillRect/>
          </a:stretch>
        </p:blipFill>
        <p:spPr bwMode="auto">
          <a:xfrm>
            <a:off x="357158" y="285728"/>
            <a:ext cx="8024822" cy="6143633"/>
          </a:xfrm>
          <a:prstGeom prst="rect">
            <a:avLst/>
          </a:prstGeom>
          <a:noFill/>
        </p:spPr>
      </p:pic>
      <p:sp>
        <p:nvSpPr>
          <p:cNvPr id="7" name="Prostokąt 6"/>
          <p:cNvSpPr/>
          <p:nvPr/>
        </p:nvSpPr>
        <p:spPr>
          <a:xfrm>
            <a:off x="785786" y="3854239"/>
            <a:ext cx="306898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pl-PL" sz="36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pl-PL" sz="3600" b="1" spc="50" dirty="0" err="1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ryzyko↑</a:t>
            </a:r>
            <a:r>
              <a:rPr lang="pl-PL" sz="36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PEEP</a:t>
            </a:r>
            <a:endParaRPr lang="pl-PL" sz="3600" b="1" cap="none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5782894" y="2643182"/>
            <a:ext cx="257532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pl-PL" sz="36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Skuteczna </a:t>
            </a:r>
          </a:p>
          <a:p>
            <a:pPr algn="ctr"/>
            <a:r>
              <a:rPr lang="pl-PL" sz="3600" b="1" spc="50" dirty="0" err="1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oksygenacja</a:t>
            </a:r>
            <a:endParaRPr lang="pl-PL" sz="3600" b="1" cap="none" spc="50" baseline="-2500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28596" y="4214818"/>
            <a:ext cx="8229600" cy="1857388"/>
          </a:xfrm>
        </p:spPr>
        <p:txBody>
          <a:bodyPr/>
          <a:lstStyle/>
          <a:p>
            <a:pPr marL="319941" indent="-319941" algn="ctr">
              <a:buNone/>
              <a:defRPr/>
            </a:pPr>
            <a:r>
              <a:rPr lang="pl-PL" dirty="0" smtClean="0"/>
              <a:t>Jacek Wawrzynek</a:t>
            </a:r>
          </a:p>
          <a:p>
            <a:pPr marL="319941" indent="-319941" algn="ctr">
              <a:buNone/>
              <a:defRPr/>
            </a:pPr>
            <a:r>
              <a:rPr lang="pl-PL" dirty="0" smtClean="0"/>
              <a:t>tel. 608 577 338</a:t>
            </a:r>
          </a:p>
          <a:p>
            <a:pPr marL="319941" indent="-319941" algn="ctr">
              <a:buNone/>
              <a:defRPr/>
            </a:pPr>
            <a:r>
              <a:rPr lang="pl-PL" dirty="0" err="1" smtClean="0"/>
              <a:t>jwawrzynek@sum.edu.pl</a:t>
            </a:r>
            <a:endParaRPr lang="pl-PL" dirty="0" smtClean="0"/>
          </a:p>
          <a:p>
            <a:pPr>
              <a:buNone/>
            </a:pPr>
            <a:endParaRPr lang="pl-PL" dirty="0"/>
          </a:p>
        </p:txBody>
      </p:sp>
      <p:pic>
        <p:nvPicPr>
          <p:cNvPr id="4" name="Obraz 3" descr="qr pee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4678" y="928670"/>
            <a:ext cx="2671776" cy="2671776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</TotalTime>
  <Words>542</Words>
  <PresentationFormat>Pokaz na ekranie (4:3)</PresentationFormat>
  <Paragraphs>73</Paragraphs>
  <Slides>15</Slides>
  <Notes>0</Notes>
  <HiddenSlides>0</HiddenSlides>
  <MMClips>1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15</vt:i4>
      </vt:variant>
    </vt:vector>
  </HeadingPairs>
  <TitlesOfParts>
    <vt:vector size="16" baseType="lpstr">
      <vt:lpstr>Motyw pakietu Office</vt:lpstr>
      <vt:lpstr>Optymalizacja PEEP</vt:lpstr>
      <vt:lpstr>PEEP – dodatnie ciśnienie końcowowydechowe</vt:lpstr>
      <vt:lpstr>Slajd 3</vt:lpstr>
      <vt:lpstr>Saturacja 116% ?</vt:lpstr>
      <vt:lpstr>Slajd 5</vt:lpstr>
      <vt:lpstr>Rutynową wartością PEEP, bezpieczną prawie dla każdego pacjenta jest…</vt:lpstr>
      <vt:lpstr>PEEP w poltraumie</vt:lpstr>
      <vt:lpstr>PEEP w urazie czaszkowo mózgowym</vt:lpstr>
      <vt:lpstr>PEEP u topielca</vt:lpstr>
      <vt:lpstr>PEEP w POCHP</vt:lpstr>
      <vt:lpstr>PEEP w NZK</vt:lpstr>
      <vt:lpstr>Czy należy stosować PEEP – podsumowując…</vt:lpstr>
      <vt:lpstr>Slajd 13</vt:lpstr>
      <vt:lpstr>Slajd 14</vt:lpstr>
      <vt:lpstr>Slajd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Optymalizacja PEEP</dc:title>
  <dc:creator>Jacek</dc:creator>
  <cp:lastModifiedBy>Jacek Wawrzynek</cp:lastModifiedBy>
  <cp:revision>37</cp:revision>
  <dcterms:created xsi:type="dcterms:W3CDTF">2022-05-12T19:07:43Z</dcterms:created>
  <dcterms:modified xsi:type="dcterms:W3CDTF">2022-10-26T10:37:08Z</dcterms:modified>
</cp:coreProperties>
</file>